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7"/>
  </p:notesMasterIdLst>
  <p:sldIdLst>
    <p:sldId id="256" r:id="rId2"/>
    <p:sldId id="320" r:id="rId3"/>
    <p:sldId id="321" r:id="rId4"/>
    <p:sldId id="324" r:id="rId5"/>
    <p:sldId id="322" r:id="rId6"/>
    <p:sldId id="327" r:id="rId7"/>
    <p:sldId id="328" r:id="rId8"/>
    <p:sldId id="323" r:id="rId9"/>
    <p:sldId id="329" r:id="rId10"/>
    <p:sldId id="334" r:id="rId11"/>
    <p:sldId id="337" r:id="rId12"/>
    <p:sldId id="336" r:id="rId13"/>
    <p:sldId id="340" r:id="rId14"/>
    <p:sldId id="343" r:id="rId15"/>
    <p:sldId id="330" r:id="rId16"/>
    <p:sldId id="342" r:id="rId17"/>
    <p:sldId id="338" r:id="rId18"/>
    <p:sldId id="339" r:id="rId19"/>
    <p:sldId id="331" r:id="rId20"/>
    <p:sldId id="332" r:id="rId21"/>
    <p:sldId id="341" r:id="rId22"/>
    <p:sldId id="345" r:id="rId23"/>
    <p:sldId id="347" r:id="rId24"/>
    <p:sldId id="348" r:id="rId25"/>
    <p:sldId id="349" r:id="rId26"/>
    <p:sldId id="344" r:id="rId27"/>
    <p:sldId id="317" r:id="rId28"/>
    <p:sldId id="325" r:id="rId29"/>
    <p:sldId id="258" r:id="rId30"/>
    <p:sldId id="351" r:id="rId31"/>
    <p:sldId id="352" r:id="rId32"/>
    <p:sldId id="350" r:id="rId33"/>
    <p:sldId id="353" r:id="rId34"/>
    <p:sldId id="355" r:id="rId35"/>
    <p:sldId id="356" r:id="rId36"/>
    <p:sldId id="354" r:id="rId37"/>
    <p:sldId id="259" r:id="rId38"/>
    <p:sldId id="260" r:id="rId39"/>
    <p:sldId id="261" r:id="rId40"/>
    <p:sldId id="262" r:id="rId41"/>
    <p:sldId id="263" r:id="rId42"/>
    <p:sldId id="326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  <p:sldId id="279" r:id="rId59"/>
    <p:sldId id="280" r:id="rId60"/>
    <p:sldId id="281" r:id="rId61"/>
    <p:sldId id="282" r:id="rId62"/>
    <p:sldId id="283" r:id="rId63"/>
    <p:sldId id="284" r:id="rId64"/>
    <p:sldId id="285" r:id="rId65"/>
    <p:sldId id="286" r:id="rId66"/>
    <p:sldId id="287" r:id="rId67"/>
    <p:sldId id="288" r:id="rId68"/>
    <p:sldId id="289" r:id="rId69"/>
    <p:sldId id="290" r:id="rId70"/>
    <p:sldId id="291" r:id="rId71"/>
    <p:sldId id="292" r:id="rId72"/>
    <p:sldId id="293" r:id="rId73"/>
    <p:sldId id="294" r:id="rId74"/>
    <p:sldId id="295" r:id="rId75"/>
    <p:sldId id="296" r:id="rId76"/>
    <p:sldId id="297" r:id="rId77"/>
    <p:sldId id="298" r:id="rId78"/>
    <p:sldId id="299" r:id="rId79"/>
    <p:sldId id="300" r:id="rId80"/>
    <p:sldId id="301" r:id="rId81"/>
    <p:sldId id="302" r:id="rId82"/>
    <p:sldId id="303" r:id="rId83"/>
    <p:sldId id="304" r:id="rId84"/>
    <p:sldId id="305" r:id="rId85"/>
    <p:sldId id="306" r:id="rId86"/>
    <p:sldId id="307" r:id="rId87"/>
    <p:sldId id="308" r:id="rId88"/>
    <p:sldId id="309" r:id="rId89"/>
    <p:sldId id="310" r:id="rId90"/>
    <p:sldId id="311" r:id="rId91"/>
    <p:sldId id="312" r:id="rId92"/>
    <p:sldId id="313" r:id="rId93"/>
    <p:sldId id="314" r:id="rId94"/>
    <p:sldId id="315" r:id="rId95"/>
    <p:sldId id="316" r:id="rId96"/>
  </p:sldIdLst>
  <p:sldSz cx="9144000" cy="5143500" type="screen16x9"/>
  <p:notesSz cx="6858000" cy="9144000"/>
  <p:embeddedFontLst>
    <p:embeddedFont>
      <p:font typeface="Roboto Mono" charset="0"/>
      <p:regular r:id="rId98"/>
      <p:bold r:id="rId99"/>
      <p:italic r:id="rId100"/>
      <p:boldItalic r:id="rId101"/>
    </p:embeddedFont>
    <p:embeddedFont>
      <p:font typeface="隶书" pitchFamily="49" charset="-122"/>
      <p:regular r:id="rId102"/>
    </p:embeddedFont>
    <p:embeddedFont>
      <p:font typeface="Roboto" charset="0"/>
      <p:regular r:id="rId103"/>
      <p:bold r:id="rId104"/>
      <p:italic r:id="rId105"/>
      <p:boldItalic r:id="rId106"/>
    </p:embeddedFont>
    <p:embeddedFont>
      <p:font typeface="Comic Sans MS" pitchFamily="66" charset="0"/>
      <p:regular r:id="rId107"/>
      <p:bold r:id="rId10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AC4"/>
    <a:srgbClr val="FD9517"/>
    <a:srgbClr val="FF9933"/>
    <a:srgbClr val="FEC580"/>
    <a:srgbClr val="6F350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101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5.fntdata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6.fntdata"/><Relationship Id="rId10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f16ec8bb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f16ec8bb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f16ec8bb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f16ec8bb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f16ec8bb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f16ec8bb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f16ec8bbe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f16ec8bbe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f16ec8bb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f16ec8bb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Bahuptung auf Englisch: claim!!!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f16ec8bbe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f16ec8bbe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f16ec8bb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f16ec8bb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f16ec8bbe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f16ec8bbe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22c082ce8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22c082ce8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22c082ce8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22c082ce8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From:https://github.com/CppCon/CppCon2018/blob/master/Presentations/from_metaprogramming_tricks_to_elegance/from_metaprogramming_tricks_to_elegance__vincent_reverdy__cppcon_2018.pdf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22c082ce8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22c082ce8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f16ec8bbe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f16ec8bbe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f16ec8bbe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f16ec8bbe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f16ec8bbe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f16ec8bbe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Change name to map_value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fd505858406e5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fd505858406e5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22c082ce8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22c082ce8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f16ec8bbe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f16ec8bbe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f16ec8bbe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f16ec8bbe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f16ec8bbe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f16ec8bbe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1e9ac298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1e9ac298c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fd505858406e5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fd505858406e5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35383f3d85688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f35383f3d85688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35383f3d856887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35383f3d856887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1e9ac298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1e9ac298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f3bf5910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f3bf5910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f3bf5910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f3bf5910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f3bf5910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f3bf5910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that std::launder hints to the compiler...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f3bf5910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f3bf5910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f3bf5910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f3bf5910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need a lock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2c27718c0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2c27718c0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need a lock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1e9ac298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1e9ac298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f3c52ab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f3c52ab4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f3bf5910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f3bf5910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db99f812a16cc08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db99f812a16cc08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f3bf591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f3bf591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1e9ac298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1e9ac298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f3bf5910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f3bf5910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f16ec8bbe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f16ec8bbe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f3bf5910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f3bf5910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f3bf5910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f3bf5910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22c082ce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22c082ce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f3bf5910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f3bf5910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f3bf5910f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f3bf5910f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22c082ce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22c082ce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422c082ce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422c082ce8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f3bf5910f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f3bf5910f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22c082ce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22c082ce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22c082ce8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422c082ce8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f3bf5910f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f3bf5910f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Re-write this slide to show pros and cons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f3bf5910f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f3bf5910f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that compile-time is very long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the big-O of compile-time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Hinted the if(needs_init) with builtin_expect as well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22c082ce8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22c082ce8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that compile-time is very long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the big-O of compile-time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Hinted the if(needs_init) with builtin_expect as well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f16ec8bbe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f16ec8bbe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able to open the code quickly, print-out - 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f35383f3d85688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f35383f3d856887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db99f812a16cc0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db99f812a16cc0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f3bf5910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f3bf5910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f16ec8bbe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f16ec8bbe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Put comments in code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f16ec8bb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f16ec8bb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f16ec8bb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f16ec8bb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life-time management to requirements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7212659" y="4900800"/>
            <a:ext cx="19869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 smtClean="0">
                <a:solidFill>
                  <a:srgbClr val="FFFFFF"/>
                </a:solidFill>
              </a:rPr>
              <a:t>2018 </a:t>
            </a:r>
            <a:r>
              <a:rPr lang="zh-CN" altLang="en-US" sz="900" dirty="0" smtClean="0">
                <a:solidFill>
                  <a:srgbClr val="FFFFFF"/>
                </a:solidFill>
              </a:rPr>
              <a:t>中国</a:t>
            </a:r>
            <a:r>
              <a:rPr lang="en-US" altLang="zh-CN" sz="900" dirty="0" smtClean="0">
                <a:solidFill>
                  <a:srgbClr val="FFFFFF"/>
                </a:solidFill>
              </a:rPr>
              <a:t>C++</a:t>
            </a:r>
            <a:r>
              <a:rPr lang="zh-CN" altLang="en-US" sz="900" dirty="0" smtClean="0">
                <a:solidFill>
                  <a:srgbClr val="FFFFFF"/>
                </a:solidFill>
              </a:rPr>
              <a:t>大会</a:t>
            </a:r>
            <a:r>
              <a:rPr lang="en-US" altLang="zh-CN" sz="900" dirty="0" smtClean="0">
                <a:solidFill>
                  <a:srgbClr val="FFFFFF"/>
                </a:solidFill>
              </a:rPr>
              <a:t>—purecpp.org</a:t>
            </a:r>
            <a:endParaRPr sz="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cosmos@163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feather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Jwd4JLYJJ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M4vhq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odbolt.org/z/6CRZ9W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odbolt.org/z/g7Rb4Z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gliux/semimap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mailto:fabian.renn@gmail.com" TargetMode="External"/><Relationship Id="rId4" Type="http://schemas.openxmlformats.org/officeDocument/2006/relationships/hyperlink" Target="https://www.youtube.com/watch?v=qNAbGpV1ZkU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odbolt.org/z/Kl8Ynk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Modern C++</a:t>
            </a:r>
            <a:r>
              <a:rPr lang="zh-CN" altLang="en-US" dirty="0" smtClean="0"/>
              <a:t>元编程应用</a:t>
            </a:r>
            <a:r>
              <a:rPr lang="en-GB" dirty="0" smtClean="0"/>
              <a:t> </a:t>
            </a:r>
            <a:br>
              <a:rPr lang="en-GB" dirty="0" smtClean="0"/>
            </a:b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9" y="22868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祁 宇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hlink"/>
                </a:solidFill>
                <a:hlinkClick r:id="rId3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rgbClr val="00B050"/>
                </a:solidFill>
              </a:rPr>
              <a:t>purecpp.org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pic>
        <p:nvPicPr>
          <p:cNvPr id="1026" name="Picture 2" descr="D:\cppcon2018\cnccpcon2018\ppt\purecpp logo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8435" y="3248896"/>
            <a:ext cx="1205341" cy="12053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</a:t>
            </a:r>
            <a:r>
              <a:rPr lang="en-US" altLang="zh-CN" dirty="0" smtClean="0"/>
              <a:t>++98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i="1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1485921" y="2838695"/>
            <a:ext cx="6196424" cy="144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元函数：编译期函数调用的类或模版类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add_pointer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4D9AC4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调用元函数：访问元函数的内部类型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::type</a:t>
            </a: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lang="en-US" altLang="zh-CN" sz="1800" dirty="0" smtClean="0">
                <a:solidFill>
                  <a:srgbClr val="4D9AC4"/>
                </a:solidFill>
              </a:rPr>
              <a:t>Type T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</a:t>
            </a:r>
            <a:r>
              <a:rPr lang="zh-CN" altLang="en-US" sz="1800" dirty="0" smtClean="0">
                <a:solidFill>
                  <a:srgbClr val="FFFFFF"/>
                </a:solidFill>
              </a:rPr>
              <a:t>元函数的</a:t>
            </a:r>
            <a:r>
              <a:rPr lang="en-US" altLang="zh-CN" sz="1800" dirty="0" smtClean="0">
                <a:solidFill>
                  <a:srgbClr val="4D9AC4"/>
                </a:solidFill>
              </a:rPr>
              <a:t>value</a:t>
            </a:r>
            <a:r>
              <a:rPr lang="zh-CN" altLang="en-US" sz="1800" dirty="0" smtClean="0">
                <a:solidFill>
                  <a:srgbClr val="FFFFFF"/>
                </a:solidFill>
              </a:rPr>
              <a:t>，类型是元编程中的一等公民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</a:t>
            </a:r>
            <a:r>
              <a:rPr lang="en-US" altLang="zh-CN" dirty="0" smtClean="0"/>
              <a:t>++98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9"/>
            <a:ext cx="5721000" cy="10113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B,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altLang="zh-CN" sz="1100" dirty="0" smtClean="0"/>
              <a:t>,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 type</a:t>
            </a:r>
            <a:r>
              <a:rPr lang="en-US" altLang="zh-CN" sz="1100" dirty="0" smtClean="0"/>
              <a:t>; </a:t>
            </a:r>
            <a:r>
              <a:rPr lang="en-US" altLang="zh-CN" sz="1100" dirty="0" smtClean="0"/>
              <a:t>};</a:t>
            </a:r>
            <a:endParaRPr lang="zh-CN" altLang="en-US" sz="1100" dirty="0" smtClean="0"/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876314" y="4113312"/>
            <a:ext cx="7322100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SFINAE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：替换失败不是一个错误，基于模版实例化的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tag dispatch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704572" y="2826327"/>
            <a:ext cx="5721000" cy="112221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)==4,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type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 </a:t>
            </a:r>
            <a:r>
              <a:rPr lang="en-US" altLang="zh-CN" sz="1100" dirty="0" smtClean="0"/>
              <a:t>{}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</a:t>
            </a:r>
            <a:r>
              <a:rPr lang="en-US" altLang="zh-CN" sz="1100" dirty="0" smtClean="0"/>
              <a:t>);  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('a</a:t>
            </a:r>
            <a:r>
              <a:rPr lang="en-US" altLang="zh-CN" sz="1100" dirty="0" smtClean="0"/>
              <a:t>'); //compile error</a:t>
            </a:r>
            <a:endParaRPr lang="zh-CN" altLang="en-US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</a:t>
            </a:r>
            <a:r>
              <a:rPr lang="en-US" altLang="zh-CN" dirty="0" smtClean="0"/>
              <a:t>++98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669935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</a:t>
            </a:r>
            <a:r>
              <a:rPr lang="en-US" altLang="zh-CN" sz="1100" dirty="0" smtClean="0"/>
              <a:t>n </a:t>
            </a:r>
            <a:r>
              <a:rPr lang="en-US" altLang="zh-CN" sz="1100" dirty="0" smtClean="0"/>
              <a:t>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</a:t>
            </a:r>
            <a:r>
              <a:rPr lang="en-US" altLang="zh-CN" sz="1100" dirty="0" smtClean="0"/>
              <a:t>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744701" y="3275112"/>
            <a:ext cx="1624431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lang="zh-CN" altLang="en-US" sz="1800" dirty="0" smtClean="0">
                <a:solidFill>
                  <a:srgbClr val="FFFFFF"/>
                </a:solidFill>
              </a:rPr>
              <a:t>模版递归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1002698" y="1467539"/>
            <a:ext cx="71769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600" dirty="0" smtClean="0">
                <a:solidFill>
                  <a:srgbClr val="FFFFFF"/>
                </a:solidFill>
              </a:rPr>
              <a:t>模版</a:t>
            </a:r>
            <a:r>
              <a:rPr lang="zh-CN" altLang="en-US" sz="1600" dirty="0" smtClean="0">
                <a:solidFill>
                  <a:srgbClr val="FFFFFF"/>
                </a:solidFill>
              </a:rPr>
              <a:t>元编程集大成者：</a:t>
            </a:r>
            <a:r>
              <a:rPr lang="en-US" altLang="zh-CN" sz="1600" dirty="0" smtClean="0">
                <a:solidFill>
                  <a:srgbClr val="FFFFFF"/>
                </a:solidFill>
              </a:rPr>
              <a:t>boost.mpl, </a:t>
            </a: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1002704" y="1786187"/>
            <a:ext cx="68840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600" dirty="0" smtClean="0">
                <a:solidFill>
                  <a:srgbClr val="FFFFFF"/>
                </a:solidFill>
              </a:rPr>
              <a:t>：编译期类型容器和算法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1002710" y="2118689"/>
            <a:ext cx="6833998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r>
              <a:rPr lang="zh-CN" altLang="en-US" sz="1600" dirty="0" smtClean="0">
                <a:solidFill>
                  <a:srgbClr val="FFFFFF"/>
                </a:solidFill>
              </a:rPr>
              <a:t>：通过异构的编译期容器融合编译期和运行期计算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1108384" y="2575428"/>
            <a:ext cx="5721000" cy="22236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operator()(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x)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 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typeid</a:t>
            </a:r>
            <a:r>
              <a:rPr lang="en-US" altLang="zh-CN" sz="1100" dirty="0" smtClean="0">
                <a:sym typeface="Roboto Mono"/>
              </a:rPr>
              <a:t>(x</a:t>
            </a:r>
            <a:r>
              <a:rPr lang="en-US" altLang="zh-CN" sz="1100" dirty="0" smtClean="0"/>
              <a:t>).name()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</a:t>
            </a:r>
            <a:r>
              <a:rPr lang="en-US" altLang="zh-CN" sz="1100" dirty="0" smtClean="0"/>
              <a:t>   }</a:t>
            </a:r>
            <a:endParaRPr lang="en-US" altLang="zh-CN" sz="1100" dirty="0" smtClean="0"/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for_each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filter_if</a:t>
            </a:r>
            <a:r>
              <a:rPr lang="en-US" altLang="zh-CN" sz="1100" dirty="0" smtClean="0"/>
              <a:t>&lt;boost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is_class</a:t>
            </a:r>
            <a:r>
              <a:rPr lang="en-US" altLang="zh-CN" sz="1100" dirty="0" smtClean="0"/>
              <a:t>&lt;_&gt; &gt;(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),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());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boost::fusion::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vector&lt;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stuff(2018, '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i</a:t>
            </a:r>
            <a:r>
              <a:rPr lang="en-US" altLang="zh-CN" sz="1100" dirty="0" smtClean="0"/>
              <a:t>', "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purecpp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(stuff);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C++03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GB"/>
          </a:p>
        </p:txBody>
      </p:sp>
      <p:pic>
        <p:nvPicPr>
          <p:cNvPr id="160770" name="Picture 2" descr="https://images-na.ssl-images-amazon.com/images/I/71XmotAbKBL._SX401_BO1,204,203,200_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332" y="1627907"/>
            <a:ext cx="2107727" cy="2615046"/>
          </a:xfrm>
          <a:prstGeom prst="rect">
            <a:avLst/>
          </a:prstGeom>
          <a:noFill/>
        </p:spPr>
      </p:pic>
      <p:pic>
        <p:nvPicPr>
          <p:cNvPr id="160772" name="Picture 4" descr="Andrei Alexandresc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2582" y="1626754"/>
            <a:ext cx="1358899" cy="1358899"/>
          </a:xfrm>
          <a:prstGeom prst="rect">
            <a:avLst/>
          </a:prstGeom>
          <a:noFill/>
        </p:spPr>
      </p:pic>
      <p:pic>
        <p:nvPicPr>
          <p:cNvPr id="160774" name="Picture 6" descr="https://images-na.ssl-images-amazon.com/images/I/51M%2BlNcWqzL._SX405_BO1,204,203,200_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0714" y="1641759"/>
            <a:ext cx="2162479" cy="2656608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2939809" y="2944335"/>
            <a:ext cx="14879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Andrei </a:t>
            </a:r>
            <a:r>
              <a:rPr lang="en-US" sz="1100" dirty="0" err="1" smtClean="0">
                <a:solidFill>
                  <a:schemeClr val="tx1"/>
                </a:solidFill>
              </a:rPr>
              <a:t>Alexandrescu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</a:t>
            </a:r>
            <a:r>
              <a:rPr lang="en-US" altLang="zh-CN" dirty="0" smtClean="0"/>
              <a:t>98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98528" y="3131112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T&gt;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 </a:t>
            </a:r>
            <a:r>
              <a:rPr lang="en-US" sz="1100" dirty="0" smtClean="0"/>
              <a:t>= </a:t>
            </a:r>
            <a:r>
              <a:rPr lang="en-US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sz="1100" dirty="0" smtClean="0"/>
              <a:t>&lt;</a:t>
            </a:r>
            <a:r>
              <a:rPr lang="en-US" altLang="zh-CN" sz="1100" dirty="0" err="1" smtClean="0"/>
              <a:t>int</a:t>
            </a:r>
            <a:r>
              <a:rPr lang="en-US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3830775" y="2583871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90592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lang="en-US" altLang="zh-CN" sz="1800" dirty="0" smtClean="0">
                <a:solidFill>
                  <a:srgbClr val="FFFFFF"/>
                </a:solidFill>
              </a:rPr>
              <a:t>template </a:t>
            </a:r>
            <a:r>
              <a:rPr lang="en-US" altLang="zh-CN" sz="1800" dirty="0" smtClean="0">
                <a:solidFill>
                  <a:srgbClr val="FFFFFF"/>
                </a:solidFill>
              </a:rPr>
              <a:t>aliases</a:t>
            </a:r>
            <a:r>
              <a:rPr lang="zh-CN" altLang="en-US" sz="1800" dirty="0" smtClean="0">
                <a:solidFill>
                  <a:srgbClr val="FFFFFF"/>
                </a:solidFill>
              </a:rPr>
              <a:t>（模版别名）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173166" y="428691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元函数由类和类模版变为模版别名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</a:t>
            </a:r>
            <a:r>
              <a:rPr lang="en-US" altLang="zh-CN" dirty="0" smtClean="0"/>
              <a:t>11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572493"/>
            <a:ext cx="5721000" cy="193963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Values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 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short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US" altLang="zh-CN" sz="1100" dirty="0" smtClean="0"/>
              <a:t>&gt;;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template&lt;template&lt;class</a:t>
            </a:r>
            <a:r>
              <a:rPr lang="en-US" altLang="zh-CN" sz="1100" dirty="0" smtClean="0"/>
              <a:t>...&gt;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...&gt;&gt;</a:t>
            </a:r>
          </a:p>
          <a:p>
            <a:r>
              <a:rPr lang="en-US" altLang="zh-CN" sz="1100" dirty="0" smtClean="0"/>
              <a:t>    :  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)&gt; {};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>
                <a:sym typeface="Roboto Mono"/>
              </a:rPr>
              <a:t>,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size1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size2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&lt;boost::</a:t>
            </a:r>
            <a:r>
              <a:rPr lang="en-US" altLang="zh-CN" sz="1100" dirty="0" smtClean="0">
                <a:solidFill>
                  <a:srgbClr val="4D9AC4"/>
                </a:solidFill>
              </a:rPr>
              <a:t>variant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/>
              <a:t>i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/>
              <a:t>&gt;&gt;::value;</a:t>
            </a:r>
            <a:endParaRPr lang="zh-CN" altLang="en-US" sz="1100" dirty="0" smtClean="0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Variadic</a:t>
            </a:r>
            <a:r>
              <a:rPr kumimoji="0" lang="en-US" altLang="zh-CN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Templates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作为类型容器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419686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 pack</a:t>
            </a:r>
            <a:r>
              <a:rPr lang="zh-CN" altLang="en-US" sz="1800" dirty="0" smtClean="0">
                <a:solidFill>
                  <a:srgbClr val="FFFFFF"/>
                </a:solidFill>
              </a:rPr>
              <a:t>访问模版参数，不通过模版递归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GB"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434233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C++11</a:t>
            </a:r>
            <a:r>
              <a:rPr lang="zh-CN" altLang="en-US" sz="1800" dirty="0" smtClean="0">
                <a:solidFill>
                  <a:srgbClr val="FFFFFF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type_traits</a:t>
            </a:r>
            <a:r>
              <a:rPr lang="zh-CN" altLang="en-US" sz="1800" dirty="0" smtClean="0">
                <a:solidFill>
                  <a:srgbClr val="FFFFFF"/>
                </a:solidFill>
              </a:rPr>
              <a:t>提供了大量的元函数，让模版元编程变得更简单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092" y="1095847"/>
            <a:ext cx="5238461" cy="329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</a:t>
            </a:r>
            <a:r>
              <a:rPr lang="en-US" altLang="zh-CN" sz="1100" dirty="0" smtClean="0"/>
              <a:t>n </a:t>
            </a:r>
            <a:r>
              <a:rPr lang="en-US" altLang="zh-CN" sz="1100" dirty="0" smtClean="0"/>
              <a:t>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</a:t>
            </a:r>
            <a:r>
              <a:rPr lang="en-US" altLang="zh-CN" sz="1100" dirty="0" smtClean="0"/>
              <a:t>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1891599" y="3524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</a:t>
            </a:r>
            <a:r>
              <a:rPr lang="pt-BR" altLang="zh-CN" sz="1100" dirty="0" smtClean="0"/>
              <a:t>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017809" y="3020290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</a:t>
            </a:r>
            <a:r>
              <a:rPr lang="en-US" altLang="zh-CN" dirty="0" smtClean="0"/>
              <a:t>++</a:t>
            </a:r>
            <a:r>
              <a:rPr lang="en-US" altLang="zh-CN" dirty="0" smtClean="0"/>
              <a:t>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</a:t>
            </a:r>
            <a:r>
              <a:rPr lang="pt-BR" altLang="zh-CN" sz="1100" dirty="0" smtClean="0"/>
              <a:t>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7022" y="2859751"/>
            <a:ext cx="5721000" cy="9294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smtClean="0"/>
              <a:t>fact14(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n) 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s = 1</a:t>
            </a:r>
            <a:r>
              <a:rPr lang="en-US" altLang="zh-CN" sz="1100" dirty="0" smtClean="0"/>
              <a:t>;</a:t>
            </a:r>
            <a:endParaRPr lang="en-US" altLang="zh-CN" sz="1100" dirty="0" smtClean="0"/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 1;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&lt;= n;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++) { s = s *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; }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s;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149432" y="2313708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模版元</a:t>
            </a:r>
            <a:endParaRPr lang="zh-CN" altLang="en-US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53" y="1631247"/>
            <a:ext cx="9047019" cy="218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</a:t>
            </a:r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311700" y="1467624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Everything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changed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in meta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programming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311706" y="227808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r>
              <a:rPr lang="en-US" sz="1800" dirty="0" smtClean="0">
                <a:solidFill>
                  <a:srgbClr val="4D9AC4"/>
                </a:solidFill>
              </a:rPr>
              <a:t>, generic lambda, variable </a:t>
            </a:r>
            <a:r>
              <a:rPr lang="en-US" sz="1800" dirty="0" smtClean="0">
                <a:solidFill>
                  <a:srgbClr val="4D9AC4"/>
                </a:solidFill>
              </a:rPr>
              <a:t>template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311706" y="184861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lang="zh-CN" altLang="en-US" sz="2000" dirty="0" smtClean="0">
                <a:solidFill>
                  <a:srgbClr val="00B050"/>
                </a:solidFill>
              </a:rPr>
              <a:t>新特性产生新的编程思想！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4786683" y="3234011"/>
            <a:ext cx="2417682" cy="4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Boost.hana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92341" y="2826330"/>
            <a:ext cx="1786369" cy="2067551"/>
            <a:chOff x="2792341" y="2902527"/>
            <a:chExt cx="1786369" cy="2067551"/>
          </a:xfrm>
        </p:grpSpPr>
        <p:pic>
          <p:nvPicPr>
            <p:cNvPr id="132099" name="Picture 3" descr="D:\cppcon2018\louis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92341" y="2902527"/>
              <a:ext cx="1786369" cy="1786369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3077325" y="4662301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Louis Dionne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13" name="Google Shape;173;p25"/>
          <p:cNvSpPr txBox="1"/>
          <p:nvPr/>
        </p:nvSpPr>
        <p:spPr>
          <a:xfrm>
            <a:off x="1940095" y="1619757"/>
            <a:ext cx="5721000" cy="78400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1940095" y="2561866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5" name="Google Shape;173;p25"/>
          <p:cNvSpPr txBox="1"/>
          <p:nvPr/>
        </p:nvSpPr>
        <p:spPr>
          <a:xfrm>
            <a:off x="1940095" y="3178393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 = 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7" name="Google Shape;173;p25"/>
          <p:cNvSpPr txBox="1"/>
          <p:nvPr/>
        </p:nvSpPr>
        <p:spPr>
          <a:xfrm>
            <a:off x="1940094" y="3850338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  <a:endParaRPr lang="en-US" altLang="zh-CN" sz="1100" dirty="0" smtClean="0">
              <a:solidFill>
                <a:srgbClr val="00B050"/>
              </a:solidFill>
            </a:endParaRP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the_real_int_type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5721000" cy="133126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 smtClean="0">
              <a:sym typeface="Roboto Mono"/>
            </a:endParaRPr>
          </a:p>
          <a:p>
            <a:endParaRPr lang="fr-FR" altLang="zh-CN" sz="1100" dirty="0" smtClean="0"/>
          </a:p>
          <a:p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fr-FR" altLang="zh-CN" sz="1100" dirty="0" smtClean="0"/>
              <a:t> 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add_pointer = [](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T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(t)::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type&lt;std::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add_pointer_t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&gt;&gt;; </a:t>
            </a:r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0095" y="3060610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add_pointer</a:t>
            </a:r>
            <a:r>
              <a:rPr lang="en-US" altLang="zh-CN" sz="1100" dirty="0" smtClean="0"/>
              <a:t>(type&lt;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/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)::type,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*&gt;); </a:t>
            </a:r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  <a:endParaRPr lang="en-US" altLang="zh-CN" sz="1100" dirty="0">
              <a:solidFill>
                <a:srgbClr val="00B050"/>
              </a:solidFill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2891097" y="2542309"/>
            <a:ext cx="1819433" cy="160215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4151874" y="3297382"/>
            <a:ext cx="1459217" cy="15328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</a:t>
            </a:r>
            <a:r>
              <a:rPr lang="zh-CN" altLang="en-US" sz="1800" dirty="0" smtClean="0">
                <a:solidFill>
                  <a:srgbClr val="FFFFFF"/>
                </a:solidFill>
              </a:rPr>
              <a:t>函数的定义不再是类了，而是</a:t>
            </a:r>
            <a:r>
              <a:rPr lang="en-US" altLang="zh-CN" sz="1800" dirty="0" smtClean="0">
                <a:solidFill>
                  <a:srgbClr val="FFFFFF"/>
                </a:solidFill>
              </a:rPr>
              <a:t>lambda!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smtClean="0">
                <a:solidFill>
                  <a:srgbClr val="4D9AC4"/>
                </a:solidFill>
              </a:rPr>
              <a:t>generic lambda, variable template,</a:t>
            </a:r>
            <a:r>
              <a:rPr lang="en-US" sz="1800" dirty="0" smtClean="0">
                <a:solidFill>
                  <a:srgbClr val="4D9AC4"/>
                </a:solidFill>
              </a:rPr>
              <a:t> </a:t>
            </a: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30369" y="4302079"/>
            <a:ext cx="2863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FFFF"/>
                </a:solidFill>
              </a:rPr>
              <a:t>functional programming</a:t>
            </a:r>
            <a:endParaRPr lang="zh-CN" altLang="en-US" sz="20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420091" y="1619758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3" name="Google Shape;173;p25"/>
          <p:cNvSpPr txBox="1"/>
          <p:nvPr/>
        </p:nvSpPr>
        <p:spPr>
          <a:xfrm>
            <a:off x="1413170" y="2783500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72;p15"/>
          <p:cNvSpPr txBox="1">
            <a:spLocks/>
          </p:cNvSpPr>
          <p:nvPr/>
        </p:nvSpPr>
        <p:spPr>
          <a:xfrm>
            <a:off x="838200" y="3878220"/>
            <a:ext cx="79941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通过类型容器融合编译期和运行期计算，替代</a:t>
            </a:r>
            <a:r>
              <a:rPr lang="en-US" altLang="zh-CN" sz="18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800" dirty="0" smtClean="0">
                <a:solidFill>
                  <a:srgbClr val="FFFFFF"/>
                </a:solidFill>
              </a:rPr>
              <a:t>和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boost.fusion</a:t>
            </a:r>
            <a:r>
              <a:rPr lang="en-US" altLang="zh-CN" sz="1800" dirty="0" smtClean="0">
                <a:solidFill>
                  <a:srgbClr val="FFFFFF"/>
                </a:solidFill>
              </a:rPr>
              <a:t>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</a:t>
            </a:r>
            <a:r>
              <a:rPr lang="zh-CN" altLang="en-US" dirty="0" smtClean="0"/>
              <a:t>函数不再是类或类模版，而是</a:t>
            </a:r>
            <a:r>
              <a:rPr lang="en-US" altLang="zh-CN" dirty="0" smtClean="0"/>
              <a:t>lambda</a:t>
            </a:r>
          </a:p>
          <a:p>
            <a:pPr lvl="1"/>
            <a:r>
              <a:rPr lang="zh-CN" altLang="en-US" dirty="0" smtClean="0"/>
              <a:t>不再基于类型，而是基于值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</a:t>
            </a:r>
            <a:r>
              <a:rPr lang="en-US" altLang="zh-CN" dirty="0" smtClean="0"/>
              <a:t>SFINAE</a:t>
            </a:r>
            <a:r>
              <a:rPr lang="zh-CN" altLang="en-US" dirty="0" smtClean="0"/>
              <a:t>，没有模版</a:t>
            </a:r>
            <a:r>
              <a:rPr lang="zh-CN" altLang="en-US" dirty="0" smtClean="0"/>
              <a:t>递归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函数</a:t>
            </a:r>
            <a:r>
              <a:rPr lang="zh-CN" altLang="en-US" dirty="0" smtClean="0"/>
              <a:t>式编程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代码更容易理解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</a:t>
            </a:r>
            <a:r>
              <a:rPr lang="zh-CN" altLang="en-US" dirty="0" smtClean="0"/>
              <a:t>编程变得更简单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融合编译期与运行</a:t>
            </a:r>
            <a:r>
              <a:rPr lang="zh-CN" altLang="en-US" dirty="0" smtClean="0"/>
              <a:t>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547254" y="3947392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Newer is Better</a:t>
            </a:r>
            <a:r>
              <a:rPr lang="zh-CN" altLang="en-US" sz="1800" dirty="0" smtClean="0">
                <a:solidFill>
                  <a:srgbClr val="FFFFFF"/>
                </a:solidFill>
              </a:rPr>
              <a:t>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665016" y="1162751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</a:t>
            </a:r>
            <a:r>
              <a:rPr lang="zh-CN" altLang="en-US" sz="1800" dirty="0" smtClean="0">
                <a:solidFill>
                  <a:srgbClr val="FFFFFF"/>
                </a:solidFill>
              </a:rPr>
              <a:t>新标准新特性产生新的</a:t>
            </a:r>
            <a:r>
              <a:rPr lang="en-US" altLang="zh-CN" sz="1800" dirty="0" smtClean="0">
                <a:solidFill>
                  <a:srgbClr val="FFFFFF"/>
                </a:solidFill>
              </a:rPr>
              <a:t>idea</a:t>
            </a:r>
            <a:r>
              <a:rPr lang="zh-CN" altLang="en-US" sz="1800" dirty="0" smtClean="0">
                <a:solidFill>
                  <a:srgbClr val="FFFFFF"/>
                </a:solidFill>
              </a:rPr>
              <a:t>，让元编程变得更简单更强大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38391" y="1662544"/>
            <a:ext cx="4225636" cy="2225389"/>
            <a:chOff x="2209800" y="1662544"/>
            <a:chExt cx="4225636" cy="2225389"/>
          </a:xfrm>
        </p:grpSpPr>
        <p:pic>
          <p:nvPicPr>
            <p:cNvPr id="164866" name="Picture 2" descr="台阶模板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9800" y="1662544"/>
              <a:ext cx="4225636" cy="2225389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2714869" y="3193719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</a:t>
              </a:r>
              <a:r>
                <a:rPr lang="en-US" altLang="zh-CN" dirty="0" smtClean="0"/>
                <a:t>++98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982558" y="2923556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</a:t>
              </a:r>
              <a:r>
                <a:rPr lang="en-US" altLang="zh-CN" dirty="0" smtClean="0"/>
                <a:t>++11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250251" y="2639537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</a:t>
              </a:r>
              <a:r>
                <a:rPr lang="en-US" altLang="zh-CN" dirty="0" smtClean="0"/>
                <a:t>++14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715484" y="2417862"/>
              <a:ext cx="11152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SFINAE</a:t>
              </a:r>
            </a:p>
            <a:p>
              <a:r>
                <a:rPr lang="en-US" altLang="zh-CN" sz="1200" dirty="0" smtClean="0"/>
                <a:t>recursive</a:t>
              </a:r>
            </a:p>
            <a:p>
              <a:r>
                <a:rPr lang="en-US" altLang="zh-CN" sz="1200" dirty="0" smtClean="0"/>
                <a:t>tag dispatch</a:t>
              </a:r>
              <a:endParaRPr lang="zh-CN" altLang="en-US" sz="12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692233" y="2182337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err="1" smtClean="0"/>
                <a:t>constexpr</a:t>
              </a:r>
              <a:endParaRPr lang="en-US" altLang="zh-CN" sz="1200" dirty="0" smtClean="0"/>
            </a:p>
            <a:p>
              <a:r>
                <a:rPr lang="en-US" altLang="zh-CN" sz="1200" dirty="0" smtClean="0"/>
                <a:t>template </a:t>
              </a:r>
              <a:r>
                <a:rPr lang="en-US" altLang="zh-CN" sz="1200" dirty="0" smtClean="0"/>
                <a:t>aliases </a:t>
              </a:r>
              <a:r>
                <a:rPr lang="en-US" altLang="zh-CN" sz="1200" dirty="0" err="1" smtClean="0"/>
                <a:t>variadic</a:t>
              </a:r>
              <a:r>
                <a:rPr lang="en-US" altLang="zh-CN" sz="1200" dirty="0" smtClean="0"/>
                <a:t> </a:t>
              </a:r>
              <a:r>
                <a:rPr lang="en-US" altLang="zh-CN" sz="1200" dirty="0" smtClean="0"/>
                <a:t>templates</a:t>
              </a:r>
              <a:endParaRPr lang="zh-CN" altLang="en-US" sz="12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918357" y="1946803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variable templates</a:t>
              </a:r>
            </a:p>
            <a:p>
              <a:r>
                <a:rPr lang="en-US" altLang="zh-CN" sz="1200" dirty="0" smtClean="0"/>
                <a:t>generic lambda</a:t>
              </a:r>
            </a:p>
            <a:p>
              <a:r>
                <a:rPr lang="en-US" altLang="zh-CN" sz="1200" dirty="0" err="1" smtClean="0"/>
                <a:t>constexpr</a:t>
              </a:r>
              <a:endParaRPr lang="zh-CN" alt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-GB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7650" y="1344613"/>
            <a:ext cx="3567113" cy="245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4868164" y="713752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4334628" y="840677"/>
            <a:ext cx="533536" cy="103908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084893" y="928497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</a:p>
        </p:txBody>
      </p:sp>
      <p:cxnSp>
        <p:nvCxnSpPr>
          <p:cNvPr id="32" name="直接连接符 15"/>
          <p:cNvCxnSpPr/>
          <p:nvPr/>
        </p:nvCxnSpPr>
        <p:spPr>
          <a:xfrm>
            <a:off x="6599728" y="979222"/>
            <a:ext cx="485165" cy="21474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417892" y="1524242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从编译期到运行期</a:t>
            </a:r>
          </a:p>
        </p:txBody>
      </p:sp>
      <p:cxnSp>
        <p:nvCxnSpPr>
          <p:cNvPr id="38" name="直接连接符 15"/>
          <p:cNvCxnSpPr>
            <a:stCxn id="31" idx="2"/>
            <a:endCxn id="37" idx="3"/>
          </p:cNvCxnSpPr>
          <p:nvPr/>
        </p:nvCxnSpPr>
        <p:spPr>
          <a:xfrm rot="5400000">
            <a:off x="7099644" y="1368112"/>
            <a:ext cx="364913" cy="409012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522293" y="2036864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从运行期到编译期</a:t>
            </a:r>
          </a:p>
        </p:txBody>
      </p:sp>
      <p:cxnSp>
        <p:nvCxnSpPr>
          <p:cNvPr id="49" name="直接连接符 15"/>
          <p:cNvCxnSpPr>
            <a:stCxn id="47" idx="0"/>
            <a:endCxn id="37" idx="1"/>
          </p:cNvCxnSpPr>
          <p:nvPr/>
        </p:nvCxnSpPr>
        <p:spPr>
          <a:xfrm rot="5400000" flipH="1" flipV="1">
            <a:off x="3494124" y="1113096"/>
            <a:ext cx="281789" cy="1565748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1910225" y="33114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cxnSp>
        <p:nvCxnSpPr>
          <p:cNvPr id="52" name="直接连接符 15"/>
          <p:cNvCxnSpPr>
            <a:stCxn id="51" idx="0"/>
            <a:endCxn id="47" idx="2"/>
          </p:cNvCxnSpPr>
          <p:nvPr/>
        </p:nvCxnSpPr>
        <p:spPr>
          <a:xfrm rot="16200000" flipV="1">
            <a:off x="2562291" y="2788382"/>
            <a:ext cx="812950" cy="233243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152187" y="261182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51839" y="3754823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易用和灵活</a:t>
            </a: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 flipV="1">
            <a:off x="4260548" y="2842657"/>
            <a:ext cx="891639" cy="6996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15"/>
          <p:cNvCxnSpPr>
            <a:endCxn id="56" idx="0"/>
          </p:cNvCxnSpPr>
          <p:nvPr/>
        </p:nvCxnSpPr>
        <p:spPr>
          <a:xfrm rot="5400000">
            <a:off x="6524454" y="3164967"/>
            <a:ext cx="783023" cy="396688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0"/>
            <a:ext cx="7347600" cy="1965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*) == 8, "</a:t>
            </a:r>
            <a:r>
              <a:rPr lang="en-US" altLang="zh-CN" sz="1100" dirty="0" smtClean="0">
                <a:solidFill>
                  <a:srgbClr val="FF9933"/>
                </a:solidFill>
              </a:rPr>
              <a:t>expected 64-bit platform</a:t>
            </a:r>
            <a:r>
              <a:rPr lang="en-US" altLang="zh-CN" sz="1100" dirty="0" smtClean="0"/>
              <a:t>");</a:t>
            </a:r>
          </a:p>
          <a:p>
            <a:pPr lvl="0"/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Row,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Column&gt;</a:t>
            </a:r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Matrix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Column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+ Column &gt;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and Column must be greater than 0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/>
              <a:t>};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196853"/>
            <a:ext cx="86995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0"/>
            <a:ext cx="7347600" cy="250191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CN" altLang="en-US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限定输入参数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sp>
        <p:nvSpPr>
          <p:cNvPr id="6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363577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安全，尽可能早地发现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r>
              <a:rPr lang="zh-CN" altLang="en-US" dirty="0" smtClean="0">
                <a:solidFill>
                  <a:srgbClr val="FFFFFF"/>
                </a:solidFill>
              </a:rPr>
              <a:t>，让编译器而不是人帮我发现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探测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297846" y="3123157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>
                <a:solidFill>
                  <a:srgbClr val="FFFFFF"/>
                </a:solidFill>
              </a:rPr>
              <a:t>SFINAE In C++98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  <p:sp>
        <p:nvSpPr>
          <p:cNvPr id="14" name="Google Shape;71;p15"/>
          <p:cNvSpPr txBox="1"/>
          <p:nvPr/>
        </p:nvSpPr>
        <p:spPr>
          <a:xfrm>
            <a:off x="877419" y="1148762"/>
            <a:ext cx="7347600" cy="165678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{</a:t>
            </a:r>
          </a:p>
          <a:p>
            <a:r>
              <a:rPr lang="nl-NL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nl-NL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template&lt;typename</a:t>
            </a:r>
            <a:r>
              <a:rPr lang="nl-NL" altLang="zh-CN" sz="1100" dirty="0" smtClean="0"/>
              <a:t> </a:t>
            </a:r>
            <a:r>
              <a:rPr lang="nl-NL" altLang="zh-CN" sz="1100" dirty="0" smtClean="0">
                <a:solidFill>
                  <a:srgbClr val="4D9AC4"/>
                </a:solidFill>
              </a:rPr>
              <a:t>U</a:t>
            </a:r>
            <a:r>
              <a:rPr lang="nl-NL" altLang="zh-CN" sz="1100" dirty="0" smtClean="0"/>
              <a:t>, </a:t>
            </a:r>
            <a:r>
              <a:rPr lang="nl-NL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void(</a:t>
            </a:r>
            <a:r>
              <a:rPr lang="nl-NL" altLang="zh-CN" sz="1100" dirty="0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nl-NL" altLang="zh-CN" sz="1100" dirty="0" smtClean="0"/>
              <a:t>::*)()&gt; </a:t>
            </a:r>
            <a:r>
              <a:rPr lang="nl-NL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nl-NL" altLang="zh-CN" sz="1100" dirty="0" smtClean="0"/>
              <a:t> </a:t>
            </a:r>
            <a:r>
              <a:rPr lang="nl-NL" altLang="zh-CN" sz="1100" dirty="0" smtClean="0">
                <a:solidFill>
                  <a:srgbClr val="4D9AC4"/>
                </a:solidFill>
              </a:rPr>
              <a:t>SFINAE</a:t>
            </a:r>
            <a:r>
              <a:rPr lang="nl-NL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U</a:t>
            </a:r>
            <a:r>
              <a:rPr lang="en-US" altLang="zh-CN" sz="1100" dirty="0" smtClean="0"/>
              <a:t>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 check(</a:t>
            </a:r>
            <a:r>
              <a:rPr lang="en-US" altLang="zh-CN" sz="1100" dirty="0" smtClean="0">
                <a:solidFill>
                  <a:srgbClr val="4D9AC4"/>
                </a:solidFill>
              </a:rPr>
              <a:t>SFINAE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U</a:t>
            </a:r>
            <a:r>
              <a:rPr lang="en-US" altLang="zh-CN" sz="1100" dirty="0" smtClean="0"/>
              <a:t>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U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&gt;*);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U</a:t>
            </a:r>
            <a:r>
              <a:rPr lang="en-US" altLang="zh-CN" sz="1100" dirty="0" smtClean="0"/>
              <a:t>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check(...);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value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(check&lt;</a:t>
            </a:r>
            <a:r>
              <a:rPr lang="en-US" altLang="zh-CN" sz="1100" dirty="0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-US" altLang="zh-CN" sz="1100" dirty="0" smtClean="0"/>
              <a:t>&gt;(0)) ==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(char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};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探测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363577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GB" dirty="0" smtClean="0">
                <a:solidFill>
                  <a:srgbClr val="FFFFFF"/>
                </a:solidFill>
              </a:rPr>
              <a:t>SFINAE In C</a:t>
            </a:r>
            <a:r>
              <a:rPr lang="en-GB" dirty="0" smtClean="0">
                <a:solidFill>
                  <a:srgbClr val="FFFFFF"/>
                </a:solidFill>
              </a:rPr>
              <a:t>++17, decltype, void_t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sp>
        <p:nvSpPr>
          <p:cNvPr id="14" name="Google Shape;71;p15"/>
          <p:cNvSpPr txBox="1"/>
          <p:nvPr/>
        </p:nvSpPr>
        <p:spPr>
          <a:xfrm>
            <a:off x="877419" y="1148761"/>
            <a:ext cx="7347600" cy="237722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())&gt; &gt; :</a:t>
            </a:r>
          </a:p>
          <a:p>
            <a:r>
              <a:rPr lang="en-US" altLang="zh-CN" sz="1100" dirty="0" smtClean="0"/>
              <a:t>    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 : </a:t>
            </a:r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&gt;().member)&gt;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</a:t>
            </a:r>
            <a:r>
              <a:rPr lang="en-US" dirty="0" smtClean="0"/>
              <a:t>Oriented </a:t>
            </a:r>
            <a:r>
              <a:rPr lang="en-US" dirty="0" smtClean="0"/>
              <a:t>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-GB"/>
          </a:p>
        </p:txBody>
      </p:sp>
      <p:sp>
        <p:nvSpPr>
          <p:cNvPr id="5" name="Google Shape;71;p15"/>
          <p:cNvSpPr txBox="1"/>
          <p:nvPr/>
        </p:nvSpPr>
        <p:spPr>
          <a:xfrm>
            <a:off x="863565" y="1633669"/>
            <a:ext cx="7347600" cy="254347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/>
              <a:t>#define HAS_MEMBER(member)\</a:t>
            </a:r>
          </a:p>
          <a:p>
            <a:r>
              <a:rPr lang="en-US" altLang="zh-CN" sz="1100" dirty="0" smtClean="0"/>
              <a:t>template&lt;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 T, 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&gt;\</a:t>
            </a:r>
          </a:p>
          <a:p>
            <a:r>
              <a:rPr lang="en-US" altLang="zh-CN" sz="1100" dirty="0" err="1" smtClean="0"/>
              <a:t>struct</a:t>
            </a:r>
            <a:r>
              <a:rPr lang="en-US" altLang="zh-CN" sz="1100" dirty="0" smtClean="0"/>
              <a:t> has_##member\</a:t>
            </a:r>
          </a:p>
          <a:p>
            <a:r>
              <a:rPr lang="en-US" altLang="zh-CN" sz="1100" dirty="0" smtClean="0"/>
              <a:t>{\</a:t>
            </a:r>
          </a:p>
          <a:p>
            <a:r>
              <a:rPr lang="en-US" altLang="zh-CN" sz="1100" dirty="0" smtClean="0"/>
              <a:t>private:\</a:t>
            </a:r>
          </a:p>
          <a:p>
            <a:r>
              <a:rPr lang="en-US" altLang="zh-CN" sz="1100" dirty="0" smtClean="0"/>
              <a:t>    template&lt;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 U&gt; static auto Check(</a:t>
            </a:r>
            <a:r>
              <a:rPr lang="en-US" altLang="zh-CN" sz="1100" dirty="0" err="1" smtClean="0"/>
              <a:t>int</a:t>
            </a:r>
            <a:r>
              <a:rPr lang="en-US" altLang="zh-CN" sz="1100" dirty="0" smtClean="0"/>
              <a:t>) -&gt; </a:t>
            </a:r>
            <a:r>
              <a:rPr lang="en-US" altLang="zh-CN" sz="1100" dirty="0" err="1" smtClean="0"/>
              <a:t>decltype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&lt;U&gt;().member(std::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&gt;()...), std::</a:t>
            </a:r>
            <a:r>
              <a:rPr lang="en-US" altLang="zh-CN" sz="1100" dirty="0" err="1" smtClean="0"/>
              <a:t>true_type</a:t>
            </a:r>
            <a:r>
              <a:rPr lang="en-US" altLang="zh-CN" sz="1100" dirty="0" smtClean="0"/>
              <a:t>()); \</a:t>
            </a:r>
          </a:p>
          <a:p>
            <a:r>
              <a:rPr lang="en-US" altLang="zh-CN" sz="1100" dirty="0" smtClean="0"/>
              <a:t>template&lt;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 U&gt; static std::</a:t>
            </a:r>
            <a:r>
              <a:rPr lang="en-US" altLang="zh-CN" sz="1100" dirty="0" err="1" smtClean="0"/>
              <a:t>false_type</a:t>
            </a:r>
            <a:r>
              <a:rPr lang="en-US" altLang="zh-CN" sz="1100" dirty="0" smtClean="0"/>
              <a:t> Check(...);\</a:t>
            </a:r>
          </a:p>
          <a:p>
            <a:r>
              <a:rPr lang="en-US" altLang="zh-CN" sz="1100" dirty="0" smtClean="0"/>
              <a:t>public:\</a:t>
            </a:r>
          </a:p>
          <a:p>
            <a:r>
              <a:rPr lang="en-US" altLang="zh-CN" sz="1100" dirty="0" err="1" smtClean="0"/>
              <a:t>enum</a:t>
            </a:r>
            <a:r>
              <a:rPr lang="en-US" altLang="zh-CN" sz="1100" dirty="0" smtClean="0"/>
              <a:t>{value = std::</a:t>
            </a:r>
            <a:r>
              <a:rPr lang="en-US" altLang="zh-CN" sz="1100" dirty="0" err="1" smtClean="0"/>
              <a:t>is_same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/>
              <a:t>decltype</a:t>
            </a:r>
            <a:r>
              <a:rPr lang="en-US" altLang="zh-CN" sz="1100" dirty="0" smtClean="0"/>
              <a:t>(Check&lt;T&gt;(0)), std::</a:t>
            </a:r>
            <a:r>
              <a:rPr lang="en-US" altLang="zh-CN" sz="1100" dirty="0" err="1" smtClean="0"/>
              <a:t>true_type</a:t>
            </a:r>
            <a:r>
              <a:rPr lang="en-US" altLang="zh-CN" sz="1100" dirty="0" smtClean="0"/>
              <a:t>&gt;::value};\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/>
              <a:t>HAS_MEMBER(before)</a:t>
            </a:r>
          </a:p>
          <a:p>
            <a:r>
              <a:rPr lang="en-US" altLang="zh-CN" sz="1100" dirty="0" smtClean="0"/>
              <a:t>HAS_MEMBER(after)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-GB"/>
          </a:p>
        </p:txBody>
      </p:sp>
      <p:sp>
        <p:nvSpPr>
          <p:cNvPr id="5" name="Google Shape;86;p16"/>
          <p:cNvSpPr txBox="1"/>
          <p:nvPr/>
        </p:nvSpPr>
        <p:spPr>
          <a:xfrm>
            <a:off x="1663010" y="1130606"/>
            <a:ext cx="5721000" cy="216677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/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check_login_input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err="1" smtClean="0"/>
              <a:t>bool</a:t>
            </a:r>
            <a:r>
              <a:rPr lang="en-US" altLang="zh-CN" sz="1100" dirty="0" smtClean="0"/>
              <a:t> before(request&amp; 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response&amp; res) {</a:t>
            </a:r>
          </a:p>
          <a:p>
            <a:r>
              <a:rPr lang="en-US" altLang="zh-CN" sz="1100" dirty="0" smtClean="0"/>
              <a:t>//...</a:t>
            </a:r>
            <a:endParaRPr lang="zh-CN" altLang="en-US" sz="1100" dirty="0" smtClean="0"/>
          </a:p>
          <a:p>
            <a:r>
              <a:rPr lang="en-US" altLang="zh-CN" sz="1100" dirty="0" smtClean="0"/>
              <a:t>if (!</a:t>
            </a:r>
            <a:r>
              <a:rPr lang="en-US" altLang="zh-CN" sz="1100" dirty="0" err="1" smtClean="0"/>
              <a:t>check_input</a:t>
            </a:r>
            <a:r>
              <a:rPr lang="en-US" altLang="zh-CN" sz="1100" dirty="0" smtClean="0"/>
              <a:t>(res, </a:t>
            </a:r>
            <a:r>
              <a:rPr lang="en-US" altLang="zh-CN" sz="1100" dirty="0" err="1" smtClean="0"/>
              <a:t>user_name</a:t>
            </a:r>
            <a:r>
              <a:rPr lang="en-US" altLang="zh-CN" sz="1100" dirty="0" smtClean="0"/>
              <a:t>, password)) {</a:t>
            </a:r>
          </a:p>
          <a:p>
            <a:r>
              <a:rPr lang="en-US" altLang="zh-CN" sz="1100" dirty="0" smtClean="0"/>
              <a:t>return false;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//...</a:t>
            </a:r>
            <a:endParaRPr lang="zh-CN" altLang="en-US" sz="1100" dirty="0" smtClean="0"/>
          </a:p>
          <a:p>
            <a:r>
              <a:rPr lang="en-US" altLang="zh-CN" sz="1100" dirty="0" smtClean="0"/>
              <a:t>return true;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</a:t>
            </a:r>
            <a:r>
              <a:rPr lang="en-US" altLang="zh-CN" sz="1100" dirty="0" smtClean="0"/>
              <a:t>, POST&gt;("/login", &amp;</a:t>
            </a:r>
            <a:r>
              <a:rPr lang="en-US" altLang="zh-CN" sz="1100" dirty="0" err="1" smtClean="0"/>
              <a:t>purecpp_controller</a:t>
            </a:r>
            <a:r>
              <a:rPr lang="en-US" altLang="zh-CN" sz="1100" dirty="0" smtClean="0"/>
              <a:t>::login, &amp;</a:t>
            </a:r>
            <a:r>
              <a:rPr lang="en-US" altLang="zh-CN" sz="1100" dirty="0" err="1" smtClean="0"/>
              <a:t>purecpp_ctl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/>
              <a:t>check_login_input</a:t>
            </a:r>
            <a:r>
              <a:rPr lang="en-US" altLang="zh-CN" sz="1100" dirty="0" smtClean="0"/>
              <a:t>{});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1656082" y="3451215"/>
            <a:ext cx="5721000" cy="87828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has_before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/>
              <a:t>decltype</a:t>
            </a:r>
            <a:r>
              <a:rPr lang="en-US" altLang="zh-CN" sz="1100" dirty="0" smtClean="0"/>
              <a:t>(item), request&amp;, response&amp;&gt;::value;</a:t>
            </a:r>
          </a:p>
          <a:p>
            <a:r>
              <a:rPr lang="en-US" altLang="zh-CN" sz="1100" dirty="0" smtClean="0"/>
              <a:t>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r = </a:t>
            </a:r>
            <a:r>
              <a:rPr lang="en-US" altLang="zh-CN" sz="1100" dirty="0" err="1" smtClean="0"/>
              <a:t>item.before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20367" y="4302052"/>
            <a:ext cx="5532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AOP in </a:t>
            </a:r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feather </a:t>
            </a:r>
            <a:r>
              <a:rPr lang="en-US" altLang="zh-CN" sz="1800" dirty="0" smtClean="0">
                <a:solidFill>
                  <a:srgbClr val="FFFFFF"/>
                </a:solidFill>
              </a:rPr>
              <a:t>: </a:t>
            </a:r>
            <a:r>
              <a:rPr lang="en-US" altLang="zh-CN" sz="1800" dirty="0" smtClean="0">
                <a:solidFill>
                  <a:srgbClr val="FFFFFF"/>
                </a:solidFill>
              </a:rPr>
              <a:t>https://github.com/qicosmos/feather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4868164" y="713752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4334628" y="840677"/>
            <a:ext cx="533536" cy="103908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 a cache!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711500" y="1892625"/>
            <a:ext cx="5721000" cy="10905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JavaMethod getMethod(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std::string&amp; methodName)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std::unordered_map&lt;std::string, JavaMethod&gt; cache;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cache.try_emplace(methodName, methodName).first-&gt;second;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421312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b="1">
                <a:solidFill>
                  <a:srgbClr val="FFFFFF"/>
                </a:solidFill>
              </a:rPr>
              <a:t>Can we do better?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910950" y="3280800"/>
            <a:ext cx="7322100" cy="8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</a:pP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try_emplace</a:t>
            </a:r>
            <a:r>
              <a:rPr lang="en-GB">
                <a:solidFill>
                  <a:srgbClr val="FFFFFF"/>
                </a:solidFill>
              </a:rPr>
              <a:t> needs to calculate the hash of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methodName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Collisions expected as thousands of methods in cache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 a cache!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311700" y="444172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b="1">
                <a:solidFill>
                  <a:srgbClr val="FFFFFF"/>
                </a:solidFill>
              </a:rPr>
              <a:t>Somebody must have done this already, right?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910950" y="3097175"/>
            <a:ext cx="7322100" cy="11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</a:pP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methodName</a:t>
            </a:r>
            <a:r>
              <a:rPr lang="en-GB">
                <a:solidFill>
                  <a:srgbClr val="FFFFFF"/>
                </a:solidFill>
              </a:rPr>
              <a:t> is known at compile-time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it should be possible to calculate the cache slot at compile-time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Fallback to run-time hash if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methodName</a:t>
            </a:r>
            <a:r>
              <a:rPr lang="en-GB">
                <a:solidFill>
                  <a:srgbClr val="FFFFFF"/>
                </a:solidFill>
              </a:rPr>
              <a:t> is not a string literal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898200" y="1633650"/>
            <a:ext cx="7347600" cy="1388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InputStream 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// java.io.InputStream</a:t>
            </a:r>
            <a:endParaRPr sz="1100">
              <a:solidFill>
                <a:srgbClr val="008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close()          { jclass.getMethod(</a:t>
            </a:r>
            <a:r>
              <a:rPr lang="en-GB" sz="1100">
                <a:solidFill>
                  <a:srgbClr val="A31515"/>
                </a:solidFill>
                <a:highlight>
                  <a:schemeClr val="accent4"/>
                </a:highlight>
                <a:latin typeface="Roboto Mono"/>
                <a:ea typeface="Roboto Mono"/>
                <a:cs typeface="Roboto Mono"/>
                <a:sym typeface="Roboto Mono"/>
              </a:rPr>
              <a:t>"close"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long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skip(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bytes)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>
                <a:solidFill>
                  <a:srgbClr val="A31515"/>
                </a:solidFill>
                <a:highlight>
                  <a:schemeClr val="accent4"/>
                </a:highlight>
                <a:latin typeface="Roboto Mono"/>
                <a:ea typeface="Roboto Mono"/>
                <a:cs typeface="Roboto Mono"/>
                <a:sym typeface="Roboto Mono"/>
              </a:rPr>
              <a:t>"skip"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).invoke(bytes);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read()           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>
                <a:solidFill>
                  <a:srgbClr val="A31515"/>
                </a:solidFill>
                <a:highlight>
                  <a:schemeClr val="accent4"/>
                </a:highlight>
                <a:latin typeface="Roboto Mono"/>
                <a:ea typeface="Roboto Mono"/>
                <a:cs typeface="Roboto Mono"/>
                <a:sym typeface="Roboto Mono"/>
              </a:rPr>
              <a:t>"read"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9" name="Google Shape;99;p17"/>
          <p:cNvCxnSpPr/>
          <p:nvPr/>
        </p:nvCxnSpPr>
        <p:spPr>
          <a:xfrm flipH="1">
            <a:off x="4911625" y="1922600"/>
            <a:ext cx="170400" cy="26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" name="Google Shape;100;p17"/>
          <p:cNvSpPr txBox="1"/>
          <p:nvPr/>
        </p:nvSpPr>
        <p:spPr>
          <a:xfrm>
            <a:off x="4468450" y="1633650"/>
            <a:ext cx="1461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 literals</a:t>
            </a:r>
            <a:endParaRPr/>
          </a:p>
        </p:txBody>
      </p:sp>
      <p:cxnSp>
        <p:nvCxnSpPr>
          <p:cNvPr id="101" name="Google Shape;101;p17"/>
          <p:cNvCxnSpPr/>
          <p:nvPr/>
        </p:nvCxnSpPr>
        <p:spPr>
          <a:xfrm>
            <a:off x="5294850" y="1950975"/>
            <a:ext cx="56700" cy="26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Ben Deane’s and Jason Turner’s “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constepxr</a:t>
            </a:r>
            <a:r>
              <a:rPr lang="en-GB">
                <a:solidFill>
                  <a:srgbClr val="FFFFFF"/>
                </a:solidFill>
              </a:rPr>
              <a:t> all the things”</a:t>
            </a:r>
            <a:r>
              <a:rPr lang="en-GB" baseline="30000">
                <a:solidFill>
                  <a:srgbClr val="FFFFFF"/>
                </a:solidFill>
              </a:rPr>
              <a:t>1,2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311700" y="428932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✘</a:t>
            </a:r>
            <a:r>
              <a:rPr lang="en-GB" b="1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Compile-time lookup of run-time value not possible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711500" y="17791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cx::map&lt;Key, Value&gt;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85125" y="4613725"/>
            <a:ext cx="47178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30000">
                <a:solidFill>
                  <a:schemeClr val="dk1"/>
                </a:solidFill>
              </a:rPr>
              <a:t>1</a:t>
            </a:r>
            <a:r>
              <a:rPr lang="en-GB" sz="1100" u="sng">
                <a:solidFill>
                  <a:srgbClr val="4FC3F7"/>
                </a:solidFill>
                <a:hlinkClick r:id="rId3"/>
              </a:rPr>
              <a:t>https://www.youtube.com/watch?v=PJwd4JLYJJY</a:t>
            </a:r>
            <a:endParaRPr sz="1100"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910950" y="2544075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 is either completely compile-time or completely run-time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If lookup is compile-time then all values must also be known at compile-time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JavaMethod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can only be resolved at run-time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101700" y="4842325"/>
            <a:ext cx="4241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there are many more compile-time only maps (for example boost::hana::map)</a:t>
            </a:r>
            <a:endParaRPr sz="90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4" y="0"/>
            <a:ext cx="9153524" cy="350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7185"/>
            <a:ext cx="9077324" cy="312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Louis Dionne’s C++ meta-programming talk at meeting C++</a:t>
            </a:r>
            <a:r>
              <a:rPr lang="en-GB" baseline="30000">
                <a:solidFill>
                  <a:srgbClr val="FFFFFF"/>
                </a:solidFill>
              </a:rPr>
              <a:t>1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event_system events{{"foo", "bar", "baz"}}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85125" y="4766125"/>
            <a:ext cx="47178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aseline="30000">
                <a:solidFill>
                  <a:schemeClr val="dk1"/>
                </a:solidFill>
              </a:rPr>
              <a:t>1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https://goo.gl/M4vhqc</a:t>
            </a:r>
            <a:r>
              <a:rPr lang="en-GB" sz="1000">
                <a:solidFill>
                  <a:schemeClr val="dk1"/>
                </a:solidFill>
              </a:rPr>
              <a:t> from slide 73 onwards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910950" y="2848875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Lookup at compile-time and value-storage at runtime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Can fallback to run-time lookup if key is not string literal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✘</a:t>
            </a:r>
            <a:r>
              <a:rPr lang="en-GB" b="1">
                <a:solidFill>
                  <a:srgbClr val="FFFFFF"/>
                </a:solidFill>
              </a:rPr>
              <a:t>  </a:t>
            </a:r>
            <a:r>
              <a:rPr lang="en-GB">
                <a:solidFill>
                  <a:srgbClr val="FFFFFF"/>
                </a:solidFill>
              </a:rPr>
              <a:t>Need to know all possible keys in advance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Let’s roll our own!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semi::map&lt;Key, Value&gt;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910950" y="2848875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Requirements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Lookup at compile-time and value-storage at runtime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Can fallback to run-time lookup if key is not string literal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Keys need not to be known ahead of time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2. The basic principle</a:t>
            </a:r>
            <a:endParaRPr dirty="0"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basic principle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basic principle is embarrassingly simple!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std::string 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910950" y="2776350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map with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>
                <a:solidFill>
                  <a:srgbClr val="FFFFFF"/>
                </a:solidFill>
              </a:rPr>
              <a:t> keys and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std::string</a:t>
            </a:r>
            <a:r>
              <a:rPr lang="en-GB">
                <a:solidFill>
                  <a:srgbClr val="FFFFFF"/>
                </a:solidFill>
              </a:rPr>
              <a:t> values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Lookup at compile-time and value-storage at runtime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Keys need not be known ahead of time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Compile-time lookup, run-time storage map in a single line of code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1711500" y="1944313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4"/>
                </a:solidFill>
                <a:latin typeface="Comic Sans MS"/>
                <a:ea typeface="Comic Sans MS"/>
                <a:cs typeface="Comic Sans MS"/>
                <a:sym typeface="Comic Sans MS"/>
              </a:rPr>
              <a:t>? ? ?</a:t>
            </a:r>
            <a:endParaRPr sz="2400">
              <a:solidFill>
                <a:schemeClr val="accent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basic principle</a:t>
            </a:r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What keys can we use?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 b="1" i="1">
                <a:solidFill>
                  <a:schemeClr val="accent5"/>
                </a:solidFill>
              </a:rPr>
              <a:t>Key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-GB" sz="1100" b="1" i="1">
                <a:solidFill>
                  <a:schemeClr val="accent5"/>
                </a:solidFill>
              </a:rPr>
              <a:t>Value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>
            <a:off x="910950" y="2623950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Any non-type template parameter types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essentially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>
                <a:solidFill>
                  <a:srgbClr val="FFFFFF"/>
                </a:solidFill>
              </a:rPr>
              <a:t>, integral types and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nullptr_t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b="1">
                <a:solidFill>
                  <a:srgbClr val="FFFFFF"/>
                </a:solidFill>
              </a:rPr>
              <a:t>C++20:</a:t>
            </a:r>
            <a:r>
              <a:rPr lang="en-GB">
                <a:solidFill>
                  <a:srgbClr val="FFFFFF"/>
                </a:solidFill>
              </a:rPr>
              <a:t> Class types as non-type template parameters!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-GB">
                <a:solidFill>
                  <a:srgbClr val="FFFFFF"/>
                </a:solidFill>
              </a:rPr>
              <a:t>Any compile-time literals, user-defined literals, ...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It’s 2018: no compiler supports class types as template parameters 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</a:t>
            </a:r>
            <a:r>
              <a:rPr lang="en-GB">
                <a:solidFill>
                  <a:srgbClr val="FFFFFF"/>
                </a:solidFill>
              </a:rPr>
              <a:t>Supporting more key types in 2018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>
                <a:solidFill>
                  <a:srgbClr val="FFFFFF"/>
                </a:solidFill>
              </a:rPr>
              <a:t>s instead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-GB" sz="1100" b="1" i="1" dirty="0">
                <a:solidFill>
                  <a:schemeClr val="accent5"/>
                </a:solidFill>
              </a:rPr>
              <a:t>Value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map;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1"/>
          </p:nvPr>
        </p:nvSpPr>
        <p:spPr>
          <a:xfrm>
            <a:off x="910950" y="2471550"/>
            <a:ext cx="73221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dirty="0">
                <a:solidFill>
                  <a:srgbClr val="FFFFFF"/>
                </a:solidFill>
              </a:rPr>
              <a:t>We need a “function” which maps any key to a unique typename: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Is it possible to write </a:t>
            </a:r>
            <a:r>
              <a:rPr lang="en-GB" sz="1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key2type</a:t>
            </a:r>
            <a:r>
              <a:rPr lang="en-GB" sz="1800" b="1">
                <a:solidFill>
                  <a:srgbClr val="FFFFFF"/>
                </a:solidFill>
              </a:rPr>
              <a:t> in C++? 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1711500" y="29714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UniqueReturnType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key2type(Key key);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1711500" y="35453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"foo"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))&gt;;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" name="Google Shape;17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</a:t>
            </a:r>
            <a:r>
              <a:rPr lang="en-GB">
                <a:solidFill>
                  <a:srgbClr val="FFFFFF"/>
                </a:solidFill>
              </a:rPr>
              <a:t>mplementing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key2type</a:t>
            </a:r>
            <a:r>
              <a:rPr lang="en-GB">
                <a:solidFill>
                  <a:srgbClr val="FFFFFF"/>
                </a:solidFill>
              </a:rPr>
              <a:t> for integral key types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1"/>
          </p:nvPr>
        </p:nvSpPr>
        <p:spPr>
          <a:xfrm>
            <a:off x="910950" y="3785350"/>
            <a:ext cx="73221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Returns instance of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dummy_t&lt;5&gt;</a:t>
            </a:r>
            <a:r>
              <a:rPr lang="en-GB">
                <a:solidFill>
                  <a:srgbClr val="FFFFFF"/>
                </a:solidFill>
              </a:rPr>
              <a:t> for key “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>
                <a:solidFill>
                  <a:srgbClr val="FFFFFF"/>
                </a:solidFill>
              </a:rPr>
              <a:t>”, and so on…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1711500" y="1693726"/>
            <a:ext cx="5721000" cy="159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...&gt;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key2type(Key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dummy_t&lt;key&gt;{};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3199900" y="2693990"/>
            <a:ext cx="3123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3826308" y="2334714"/>
            <a:ext cx="6138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1711500" y="33167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))&gt;;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1800698" y="2331925"/>
            <a:ext cx="7674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2635750" y="2331925"/>
            <a:ext cx="3582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910950" y="4394900"/>
            <a:ext cx="73221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✘</a:t>
            </a:r>
            <a:r>
              <a:rPr lang="en-GB" b="1">
                <a:solidFill>
                  <a:srgbClr val="FFFFFF"/>
                </a:solidFill>
              </a:rPr>
              <a:t>  </a:t>
            </a:r>
            <a:r>
              <a:rPr lang="en-GB">
                <a:solidFill>
                  <a:srgbClr val="FFFFFF"/>
                </a:solidFill>
              </a:rPr>
              <a:t>Compiler-error: “key” not a constant expression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Implementing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key2type</a:t>
            </a:r>
            <a:r>
              <a:rPr lang="en-GB">
                <a:solidFill>
                  <a:srgbClr val="FFFFFF"/>
                </a:solidFill>
              </a:rPr>
              <a:t> for integral key types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1711500" y="1693726"/>
            <a:ext cx="5721000" cy="159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...&gt;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dummy_t&lt;lambda()&gt;{};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1" name="Google Shape;201;p27"/>
          <p:cNvSpPr/>
          <p:nvPr/>
        </p:nvSpPr>
        <p:spPr>
          <a:xfrm>
            <a:off x="3199900" y="2694000"/>
            <a:ext cx="7020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3826294" y="2334725"/>
            <a:ext cx="10902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1711500" y="33167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(key2type([] ()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}))&gt;;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aseline="30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49650" y="4776725"/>
            <a:ext cx="7172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GB" sz="900">
                <a:solidFill>
                  <a:schemeClr val="dk1"/>
                </a:solidFill>
              </a:rPr>
              <a:t> template parameter removed for brevity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only shown to demonstrate usage: error due to lambda being used in an unevaluated context - will be resolved on slide 22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5062050" y="3492725"/>
            <a:ext cx="15927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GB"/>
          </a:p>
        </p:txBody>
      </p:sp>
      <p:grpSp>
        <p:nvGrpSpPr>
          <p:cNvPr id="5" name="Google Shape;379;p43"/>
          <p:cNvGrpSpPr/>
          <p:nvPr/>
        </p:nvGrpSpPr>
        <p:grpSpPr>
          <a:xfrm>
            <a:off x="2245806" y="1293459"/>
            <a:ext cx="4168847" cy="2710511"/>
            <a:chOff x="5349225" y="787763"/>
            <a:chExt cx="3186551" cy="2124374"/>
          </a:xfrm>
        </p:grpSpPr>
        <p:pic>
          <p:nvPicPr>
            <p:cNvPr id="6" name="Google Shape;380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模版元</a:t>
              </a:r>
              <a:r>
                <a:rPr lang="en-US" altLang="zh-CN" sz="2400" b="1" dirty="0" smtClean="0">
                  <a:solidFill>
                    <a:schemeClr val="dk1"/>
                  </a:solidFill>
                </a:rPr>
                <a:t/>
              </a:r>
              <a:br>
                <a:rPr lang="en-US" altLang="zh-CN" sz="2400" b="1" dirty="0" smtClean="0">
                  <a:solidFill>
                    <a:schemeClr val="dk1"/>
                  </a:solidFill>
                </a:rPr>
              </a:br>
              <a:r>
                <a:rPr lang="en-GB" sz="2400" b="1" dirty="0" smtClean="0">
                  <a:solidFill>
                    <a:schemeClr val="dk1"/>
                  </a:solidFill>
                </a:rPr>
                <a:t>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代码墙</a:t>
              </a:r>
              <a:r>
                <a:rPr lang="en-GB" sz="2400" b="1" dirty="0" smtClean="0">
                  <a:solidFill>
                    <a:schemeClr val="dk1"/>
                  </a:solidFill>
                </a:rPr>
                <a:t>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8" name="Google Shape;382;p43"/>
            <p:cNvSpPr txBox="1"/>
            <p:nvPr/>
          </p:nvSpPr>
          <p:spPr>
            <a:xfrm>
              <a:off x="5782475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dirty="0" smtClean="0">
                  <a:solidFill>
                    <a:schemeClr val="dk1"/>
                  </a:solidFill>
                </a:rPr>
                <a:t>在中国</a:t>
              </a:r>
              <a:r>
                <a:rPr lang="en-US" altLang="zh-CN" sz="1800" b="1" dirty="0" smtClean="0">
                  <a:solidFill>
                    <a:schemeClr val="dk1"/>
                  </a:solidFill>
                </a:rPr>
                <a:t>C++</a:t>
              </a:r>
              <a:r>
                <a:rPr lang="zh-CN" altLang="en-US" sz="1800" b="1" dirty="0" smtClean="0">
                  <a:solidFill>
                    <a:schemeClr val="dk1"/>
                  </a:solidFill>
                </a:rPr>
                <a:t>大会上</a:t>
              </a:r>
              <a:r>
                <a:rPr lang="en-GB" sz="1800" b="1" dirty="0" smtClean="0">
                  <a:solidFill>
                    <a:schemeClr val="dk1"/>
                  </a:solidFill>
                </a:rPr>
                <a:t>??</a:t>
              </a:r>
              <a:endParaRPr sz="1800" b="1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Implementing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key2type</a:t>
            </a:r>
            <a:r>
              <a:rPr lang="en-GB">
                <a:solidFill>
                  <a:srgbClr val="FFFFFF"/>
                </a:solidFill>
              </a:rPr>
              <a:t> for integral key types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1711500" y="1693726"/>
            <a:ext cx="5721000" cy="159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...&gt;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dummy_t&lt;lambda()&gt;{};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#define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ID(x)  []()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{ return x;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2454975" y="3027450"/>
            <a:ext cx="29511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 txBox="1"/>
          <p:nvPr/>
        </p:nvSpPr>
        <p:spPr>
          <a:xfrm>
            <a:off x="1711500" y="33167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 &lt;&lt; std::endl;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aseline="30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49650" y="4776725"/>
            <a:ext cx="6938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GB" sz="900">
                <a:solidFill>
                  <a:schemeClr val="dk1"/>
                </a:solidFill>
              </a:rPr>
              <a:t> template parameter removed for brevity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only shown to demonstrate usage: error due to lambda being used in an unevaluated context - will be resolved on slide 22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>
            <a:off x="910950" y="4028825"/>
            <a:ext cx="73221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Still doesn’t work with string literals etc.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8" name="Google Shape;218;p28"/>
          <p:cNvSpPr/>
          <p:nvPr/>
        </p:nvSpPr>
        <p:spPr>
          <a:xfrm>
            <a:off x="5083323" y="3492725"/>
            <a:ext cx="2142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8"/>
          <p:cNvSpPr/>
          <p:nvPr/>
        </p:nvSpPr>
        <p:spPr>
          <a:xfrm>
            <a:off x="3237210" y="2687375"/>
            <a:ext cx="6507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Supporting string literals: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1223400" y="1581513"/>
            <a:ext cx="6697200" cy="192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Lambda, std::size_t... I&gt;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str2type(Lambda lambda, std::index_sequence&lt;I...&gt;)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dummy_t&lt;lambda()[I]...&gt;{};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 baseline="30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array2type (lambda, std::make_index_sequence&lt;strlen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(lambda())&gt;{});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8" name="Google Shape;228;p29"/>
          <p:cNvSpPr txBox="1">
            <a:spLocks noGrp="1"/>
          </p:cNvSpPr>
          <p:nvPr>
            <p:ph type="body" idx="1"/>
          </p:nvPr>
        </p:nvSpPr>
        <p:spPr>
          <a:xfrm>
            <a:off x="910950" y="4166350"/>
            <a:ext cx="7322100" cy="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Maps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“foo”</a:t>
            </a:r>
            <a:r>
              <a:rPr lang="en-GB">
                <a:solidFill>
                  <a:srgbClr val="FFFFFF"/>
                </a:solidFill>
              </a:rPr>
              <a:t> onto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dummy_t&lt;’f’,’o’,’o’&gt;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49650" y="4604875"/>
            <a:ext cx="7002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GB" sz="900">
                <a:solidFill>
                  <a:schemeClr val="dk1"/>
                </a:solidFill>
              </a:rPr>
              <a:t> template parameter removed for brevity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only shown to demonstrate usage: error due to lambda being used in an unevaluated context - will be resolved on slide 22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3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strlen</a:t>
            </a:r>
            <a:r>
              <a:rPr lang="en-GB" sz="900">
                <a:solidFill>
                  <a:schemeClr val="dk1"/>
                </a:solidFill>
              </a:rPr>
              <a:t> is marked 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900">
                <a:solidFill>
                  <a:schemeClr val="dk1"/>
                </a:solidFill>
              </a:rPr>
              <a:t> in gcc only: substitute implementation for other compilers is left as an exercise for the reader</a:t>
            </a:r>
            <a:endParaRPr sz="900"/>
          </a:p>
        </p:txBody>
      </p:sp>
      <p:grpSp>
        <p:nvGrpSpPr>
          <p:cNvPr id="230" name="Google Shape;230;p29"/>
          <p:cNvGrpSpPr/>
          <p:nvPr/>
        </p:nvGrpSpPr>
        <p:grpSpPr>
          <a:xfrm>
            <a:off x="2741844" y="1621158"/>
            <a:ext cx="2181750" cy="723644"/>
            <a:chOff x="1954375" y="1809031"/>
            <a:chExt cx="2181750" cy="723644"/>
          </a:xfrm>
        </p:grpSpPr>
        <p:sp>
          <p:nvSpPr>
            <p:cNvPr id="231" name="Google Shape;231;p29"/>
            <p:cNvSpPr/>
            <p:nvPr/>
          </p:nvSpPr>
          <p:spPr>
            <a:xfrm>
              <a:off x="2791525" y="1809031"/>
              <a:ext cx="1344600" cy="170400"/>
            </a:xfrm>
            <a:prstGeom prst="rect">
              <a:avLst/>
            </a:prstGeom>
            <a:solidFill>
              <a:srgbClr val="FFAB40">
                <a:alpha val="34620"/>
              </a:srgb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1954375" y="2270175"/>
              <a:ext cx="1167300" cy="262500"/>
            </a:xfrm>
            <a:prstGeom prst="rect">
              <a:avLst/>
            </a:prstGeom>
            <a:solidFill>
              <a:srgbClr val="FFAB40">
                <a:alpha val="34620"/>
              </a:srgb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9"/>
          <p:cNvSpPr/>
          <p:nvPr/>
        </p:nvSpPr>
        <p:spPr>
          <a:xfrm>
            <a:off x="3738563" y="3150292"/>
            <a:ext cx="3909300" cy="191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1223400" y="3588850"/>
            <a:ext cx="66972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“foo”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 &lt;&lt; std::endl;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aseline="30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5" name="Google Shape;235;p29"/>
          <p:cNvSpPr/>
          <p:nvPr/>
        </p:nvSpPr>
        <p:spPr>
          <a:xfrm>
            <a:off x="4178648" y="3738550"/>
            <a:ext cx="1596300" cy="191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Putting it all together</a:t>
            </a:r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1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std::string map_value;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map_value&lt;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75375" y="3600561"/>
            <a:ext cx="35757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2848350" y="4646861"/>
            <a:ext cx="1372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2085550" y="4646861"/>
            <a:ext cx="702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1358025" y="4646861"/>
            <a:ext cx="6639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1358025" y="3600561"/>
            <a:ext cx="6639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507175" y="4646861"/>
            <a:ext cx="4962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61" name="Google Shape;261;p32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Value,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static_map_get()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static_map_get&lt;std::string,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)))&gt;()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830050" y="3614778"/>
            <a:ext cx="17241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2266550" y="3086111"/>
            <a:ext cx="45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2"/>
          <p:cNvSpPr/>
          <p:nvPr/>
        </p:nvSpPr>
        <p:spPr>
          <a:xfrm>
            <a:off x="1411525" y="3614786"/>
            <a:ext cx="45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2"/>
          <p:cNvSpPr/>
          <p:nvPr/>
        </p:nvSpPr>
        <p:spPr>
          <a:xfrm>
            <a:off x="1755475" y="4639811"/>
            <a:ext cx="9264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72" name="Google Shape;272;p33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)))&gt;()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3" name="Google Shape;273;p33"/>
          <p:cNvSpPr/>
          <p:nvPr/>
        </p:nvSpPr>
        <p:spPr>
          <a:xfrm>
            <a:off x="1266200" y="4639786"/>
            <a:ext cx="150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4" name="Google Shape;274;p33"/>
          <p:cNvCxnSpPr/>
          <p:nvPr/>
        </p:nvCxnSpPr>
        <p:spPr>
          <a:xfrm rot="10800000" flipH="1">
            <a:off x="2020100" y="2830786"/>
            <a:ext cx="1051800" cy="18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" name="Google Shape;27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81" name="Google Shape;281;p34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get_internal&lt;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(key2type(lambda))&gt;();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 baseline="300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2" name="Google Shape;282;p34"/>
          <p:cNvSpPr/>
          <p:nvPr/>
        </p:nvSpPr>
        <p:spPr>
          <a:xfrm>
            <a:off x="2536125" y="2578844"/>
            <a:ext cx="150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3" name="Google Shape;283;p34"/>
          <p:cNvCxnSpPr/>
          <p:nvPr/>
        </p:nvCxnSpPr>
        <p:spPr>
          <a:xfrm rot="10800000" flipH="1">
            <a:off x="2020100" y="2830786"/>
            <a:ext cx="1051800" cy="18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/>
          </a:p>
        </p:txBody>
      </p:sp>
      <p:sp>
        <p:nvSpPr>
          <p:cNvPr id="285" name="Google Shape;285;p34"/>
          <p:cNvSpPr/>
          <p:nvPr/>
        </p:nvSpPr>
        <p:spPr>
          <a:xfrm>
            <a:off x="922025" y="4627425"/>
            <a:ext cx="1759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"/>
          <p:cNvSpPr txBox="1"/>
          <p:nvPr/>
        </p:nvSpPr>
        <p:spPr>
          <a:xfrm>
            <a:off x="56750" y="4883150"/>
            <a:ext cx="7172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</a:rPr>
              <a:t>constexpr lambda is now being evaluated as a normal parameter which resolves the issue mentioned in the footnote of slides 15,16,17 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92" name="Google Shape;292;p35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static_assert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(std::is_convertible_v&lt;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(lambda()), Key&gt;);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get_internal&lt;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(key2type(lambda))&gt;();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837175" y="2401614"/>
            <a:ext cx="5235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/>
          </a:p>
        </p:txBody>
      </p:sp>
      <p:sp>
        <p:nvSpPr>
          <p:cNvPr id="295" name="Google Shape;295;p35"/>
          <p:cNvSpPr txBox="1"/>
          <p:nvPr/>
        </p:nvSpPr>
        <p:spPr>
          <a:xfrm>
            <a:off x="56750" y="4883150"/>
            <a:ext cx="7172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</a:rPr>
              <a:t>constexpr lambda is now being evaluated as a normal parameter which resolves the issue mentioned in the footnote of slides 15,16,17 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What’s the performance?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Just as fast as accessing a global variable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4795875" y="1663250"/>
            <a:ext cx="3602100" cy="2253300"/>
          </a:xfrm>
          <a:prstGeom prst="rect">
            <a:avLst/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eax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OFFSET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FLAT</a:t>
            </a:r>
            <a:r>
              <a:rPr lang="en-GB" sz="1100"/>
              <a:t>:</a:t>
            </a:r>
            <a:r>
              <a:rPr lang="en-GB" sz="1100">
                <a:solidFill>
                  <a:srgbClr val="008080"/>
                </a:solidFill>
              </a:rPr>
              <a:t>dummy_tIvalue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ret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8080"/>
              </a:solidFill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4457475" y="3888000"/>
            <a:ext cx="34032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Compiler Explorer: </a:t>
            </a:r>
            <a:r>
              <a:rPr lang="en-GB" sz="1000" u="sng">
                <a:solidFill>
                  <a:schemeClr val="accent5"/>
                </a:solidFill>
                <a:hlinkClick r:id="rId3"/>
              </a:rPr>
              <a:t>https://gcc.godbolt.org/z/6CRZ9W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565725" y="1663250"/>
            <a:ext cx="4152000" cy="2253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getAge()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semi::static_map&lt;std::string,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"age"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6" name="Google Shape;30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 Optional run-time lookup</a:t>
            </a:r>
            <a:endParaRPr/>
          </a:p>
        </p:txBody>
      </p:sp>
      <p:sp>
        <p:nvSpPr>
          <p:cNvPr id="312" name="Google Shape;31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元编程的缺点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dirty="0" smtClean="0"/>
              <a:t>代码晦涩</a:t>
            </a:r>
            <a:endParaRPr lang="en-US" altLang="zh-CN" sz="2000" dirty="0" smtClean="0"/>
          </a:p>
          <a:p>
            <a:r>
              <a:rPr lang="zh-CN" altLang="en-US" sz="2000" smtClean="0"/>
              <a:t>比较难写</a:t>
            </a:r>
            <a:endParaRPr lang="en-US" altLang="zh-CN" sz="2000" dirty="0" smtClean="0"/>
          </a:p>
          <a:p>
            <a:r>
              <a:rPr lang="zh-CN" altLang="en-US" sz="2000" dirty="0" smtClean="0"/>
              <a:t>编译时间长</a:t>
            </a:r>
            <a:endParaRPr lang="en-US" altLang="zh-CN" sz="2000" dirty="0" smtClean="0"/>
          </a:p>
          <a:p>
            <a:r>
              <a:rPr lang="zh-CN" altLang="en-US" sz="2000" dirty="0" smtClean="0"/>
              <a:t>糟糕的错误提示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Impossible to write run-time version of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key2type...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8"/>
          <p:cNvSpPr txBox="1">
            <a:spLocks noGrp="1"/>
          </p:cNvSpPr>
          <p:nvPr>
            <p:ph type="body" idx="1"/>
          </p:nvPr>
        </p:nvSpPr>
        <p:spPr>
          <a:xfrm>
            <a:off x="311700" y="3972300"/>
            <a:ext cx="73221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...but then all keys need to be known in advance.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0" name="Google Shape;320;p38"/>
          <p:cNvSpPr txBox="1"/>
          <p:nvPr/>
        </p:nvSpPr>
        <p:spPr>
          <a:xfrm>
            <a:off x="1711500" y="148185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UniqueReturnType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key2type(Key key);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1" name="Google Shape;321;p38"/>
          <p:cNvSpPr txBox="1"/>
          <p:nvPr/>
        </p:nvSpPr>
        <p:spPr>
          <a:xfrm>
            <a:off x="1743300" y="3404550"/>
            <a:ext cx="5721000" cy="572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(key == “food”)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get(ID(“food”));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(key == “drink”)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get(ID(“drink”));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2" name="Google Shape;322;p38"/>
          <p:cNvSpPr txBox="1">
            <a:spLocks noGrp="1"/>
          </p:cNvSpPr>
          <p:nvPr>
            <p:ph type="body" idx="1"/>
          </p:nvPr>
        </p:nvSpPr>
        <p:spPr>
          <a:xfrm>
            <a:off x="343500" y="1972938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...also impossible to somehow call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GB">
                <a:solidFill>
                  <a:srgbClr val="FFFFFF"/>
                </a:solidFill>
              </a:rPr>
              <a:t> with run-time key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1711500" y="247245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 get(Lambda lambda);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4" name="Google Shape;324;p38"/>
          <p:cNvSpPr txBox="1">
            <a:spLocks noGrp="1"/>
          </p:cNvSpPr>
          <p:nvPr>
            <p:ph type="body" idx="1"/>
          </p:nvPr>
        </p:nvSpPr>
        <p:spPr>
          <a:xfrm>
            <a:off x="343500" y="2963538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 can write a big switch-like statement: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331" name="Google Shape;331;p39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maintain run-time map of pointers to static locals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2042850" y="1565125"/>
            <a:ext cx="50583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std::unordered_map&lt;Key, Value*&gt; runtime_map;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3" name="Google Shape;333;p39"/>
          <p:cNvSpPr txBox="1">
            <a:spLocks noGrp="1"/>
          </p:cNvSpPr>
          <p:nvPr>
            <p:ph type="body" idx="1"/>
          </p:nvPr>
        </p:nvSpPr>
        <p:spPr>
          <a:xfrm>
            <a:off x="311700" y="2044200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Add to map when value is accessed via compile-time literal: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9"/>
          <p:cNvSpPr txBox="1"/>
          <p:nvPr/>
        </p:nvSpPr>
        <p:spPr>
          <a:xfrm>
            <a:off x="2078300" y="2495100"/>
            <a:ext cx="5058300" cy="1667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runtime_map[key] = &amp;value;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39"/>
          <p:cNvSpPr/>
          <p:nvPr/>
        </p:nvSpPr>
        <p:spPr>
          <a:xfrm>
            <a:off x="2342075" y="3414300"/>
            <a:ext cx="22299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6" name="Google Shape;336;p39"/>
          <p:cNvCxnSpPr/>
          <p:nvPr/>
        </p:nvCxnSpPr>
        <p:spPr>
          <a:xfrm flipH="1">
            <a:off x="4642900" y="3354125"/>
            <a:ext cx="614100" cy="14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39"/>
          <p:cNvSpPr txBox="1"/>
          <p:nvPr/>
        </p:nvSpPr>
        <p:spPr>
          <a:xfrm>
            <a:off x="5257000" y="3052625"/>
            <a:ext cx="14046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0000"/>
                </a:solidFill>
              </a:rPr>
              <a:t>Slow:</a:t>
            </a:r>
            <a:r>
              <a:rPr lang="en-GB" sz="1200">
                <a:solidFill>
                  <a:srgbClr val="FF0000"/>
                </a:solidFill>
              </a:rPr>
              <a:t> Executed every time </a:t>
            </a:r>
            <a:r>
              <a:rPr lang="en-GB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GB" sz="1200">
                <a:solidFill>
                  <a:srgbClr val="FF0000"/>
                </a:solidFill>
              </a:rPr>
              <a:t> is called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390175" y="4290250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Only add to map when get_internal is executed for the first time?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339" name="Google Shape;33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static local variable: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46" name="Google Shape;346;p40"/>
          <p:cNvSpPr txBox="1"/>
          <p:nvPr/>
        </p:nvSpPr>
        <p:spPr>
          <a:xfrm>
            <a:off x="2042850" y="1620950"/>
            <a:ext cx="51936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7" name="Google Shape;347;p40"/>
          <p:cNvSpPr/>
          <p:nvPr/>
        </p:nvSpPr>
        <p:spPr>
          <a:xfrm>
            <a:off x="2281900" y="3197275"/>
            <a:ext cx="16884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/>
        </p:nvSpPr>
        <p:spPr>
          <a:xfrm>
            <a:off x="2042850" y="1620950"/>
            <a:ext cx="51936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4" name="Google Shape;35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355" name="Google Shape;355;p4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static local variable: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56" name="Google Shape;356;p41"/>
          <p:cNvSpPr/>
          <p:nvPr/>
        </p:nvSpPr>
        <p:spPr>
          <a:xfrm>
            <a:off x="2281900" y="3197275"/>
            <a:ext cx="16884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7" name="Google Shape;357;p41"/>
          <p:cNvCxnSpPr/>
          <p:nvPr/>
        </p:nvCxnSpPr>
        <p:spPr>
          <a:xfrm rot="10800000" flipH="1">
            <a:off x="4009675" y="3197275"/>
            <a:ext cx="688200" cy="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41"/>
          <p:cNvSpPr txBox="1"/>
          <p:nvPr/>
        </p:nvSpPr>
        <p:spPr>
          <a:xfrm>
            <a:off x="4568076" y="2885075"/>
            <a:ext cx="168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0799" lvl="0" indent="-113899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Creates storage</a:t>
            </a:r>
            <a:endParaRPr sz="1000"/>
          </a:p>
          <a:p>
            <a:pPr marL="280799" lvl="0" indent="-113899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Calls constructor</a:t>
            </a:r>
            <a:endParaRPr sz="1000"/>
          </a:p>
        </p:txBody>
      </p:sp>
      <p:sp>
        <p:nvSpPr>
          <p:cNvPr id="359" name="Google Shape;35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/>
        </p:nvSpPr>
        <p:spPr>
          <a:xfrm>
            <a:off x="2042850" y="1620950"/>
            <a:ext cx="51792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5" name="Google Shape;36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static local variable: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67" name="Google Shape;367;p42"/>
          <p:cNvSpPr/>
          <p:nvPr/>
        </p:nvSpPr>
        <p:spPr>
          <a:xfrm>
            <a:off x="2281900" y="3197275"/>
            <a:ext cx="4351500" cy="3978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2"/>
          <p:cNvSpPr txBox="1"/>
          <p:nvPr/>
        </p:nvSpPr>
        <p:spPr>
          <a:xfrm>
            <a:off x="383100" y="4434000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This change has no effect on the generated assembly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369" name="Google Shape;369;p42"/>
          <p:cNvSpPr/>
          <p:nvPr/>
        </p:nvSpPr>
        <p:spPr>
          <a:xfrm>
            <a:off x="5080550" y="2181050"/>
            <a:ext cx="1439400" cy="1773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/>
        </p:nvSpPr>
        <p:spPr>
          <a:xfrm>
            <a:off x="2042850" y="1620950"/>
            <a:ext cx="51792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6" name="Google Shape;37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3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Undefined behaviour?!?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78" name="Google Shape;378;p43"/>
          <p:cNvSpPr/>
          <p:nvPr/>
        </p:nvSpPr>
        <p:spPr>
          <a:xfrm>
            <a:off x="2973950" y="3699050"/>
            <a:ext cx="2084100" cy="219900"/>
          </a:xfrm>
          <a:prstGeom prst="rect">
            <a:avLst/>
          </a:prstGeom>
          <a:solidFill>
            <a:srgbClr val="FF0000">
              <a:alpha val="4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43"/>
          <p:cNvGrpSpPr/>
          <p:nvPr/>
        </p:nvGrpSpPr>
        <p:grpSpPr>
          <a:xfrm>
            <a:off x="5349225" y="787763"/>
            <a:ext cx="3186551" cy="2124374"/>
            <a:chOff x="5349225" y="787763"/>
            <a:chExt cx="3186551" cy="2124374"/>
          </a:xfrm>
        </p:grpSpPr>
        <p:pic>
          <p:nvPicPr>
            <p:cNvPr id="380" name="Google Shape;380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Undefined Behaviour!!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382" name="Google Shape;382;p43"/>
            <p:cNvSpPr txBox="1"/>
            <p:nvPr/>
          </p:nvSpPr>
          <p:spPr>
            <a:xfrm>
              <a:off x="5782475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chemeClr val="dk1"/>
                  </a:solidFill>
                </a:rPr>
                <a:t>At cppcon??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sp>
        <p:nvSpPr>
          <p:cNvPr id="383" name="Google Shape;383;p43"/>
          <p:cNvSpPr txBox="1">
            <a:spLocks noGrp="1"/>
          </p:cNvSpPr>
          <p:nvPr>
            <p:ph type="body" idx="1"/>
          </p:nvPr>
        </p:nvSpPr>
        <p:spPr>
          <a:xfrm>
            <a:off x="397275" y="4063875"/>
            <a:ext cx="8102100" cy="11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 alignment issues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 aliasing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4" name="Google Shape;384;p43"/>
          <p:cNvSpPr txBox="1"/>
          <p:nvPr/>
        </p:nvSpPr>
        <p:spPr>
          <a:xfrm>
            <a:off x="2085775" y="4810050"/>
            <a:ext cx="4086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3"/>
          <p:cNvSpPr txBox="1"/>
          <p:nvPr/>
        </p:nvSpPr>
        <p:spPr>
          <a:xfrm>
            <a:off x="99317" y="4254847"/>
            <a:ext cx="8215500" cy="14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-GB" sz="1800" b="1">
                <a:solidFill>
                  <a:schemeClr val="dk1"/>
                </a:solidFill>
              </a:rPr>
              <a:t>No excuses: standard says </a:t>
            </a: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800" b="1">
                <a:solidFill>
                  <a:schemeClr val="dk1"/>
                </a:solidFill>
              </a:rPr>
              <a:t> to </a:t>
            </a: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 sz="1800" b="1">
                <a:solidFill>
                  <a:schemeClr val="dk1"/>
                </a:solidFill>
              </a:rPr>
              <a:t> is UB!</a:t>
            </a:r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/>
        </p:nvSpPr>
        <p:spPr>
          <a:xfrm>
            <a:off x="2042850" y="1620950"/>
            <a:ext cx="51438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*std::launder(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Undefined behaviour?!?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94" name="Google Shape;394;p44"/>
          <p:cNvSpPr/>
          <p:nvPr/>
        </p:nvSpPr>
        <p:spPr>
          <a:xfrm>
            <a:off x="2986775" y="3708150"/>
            <a:ext cx="1028700" cy="184500"/>
          </a:xfrm>
          <a:prstGeom prst="rect">
            <a:avLst/>
          </a:prstGeom>
          <a:solidFill>
            <a:srgbClr val="00CC19">
              <a:alpha val="5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4"/>
          <p:cNvSpPr txBox="1">
            <a:spLocks noGrp="1"/>
          </p:cNvSpPr>
          <p:nvPr>
            <p:ph type="body" idx="1"/>
          </p:nvPr>
        </p:nvSpPr>
        <p:spPr>
          <a:xfrm>
            <a:off x="520950" y="4096850"/>
            <a:ext cx="8102100" cy="11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Meet the most obscure C++ function: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std::launder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Can be used to avoid UB in these types of cases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cppreference.com</a:t>
            </a:r>
            <a:r>
              <a:rPr lang="en-GB">
                <a:solidFill>
                  <a:srgbClr val="FFFFFF"/>
                </a:solidFill>
              </a:rPr>
              <a:t> shows exactly this example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6" name="Google Shape;39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/>
        </p:nvSpPr>
        <p:spPr>
          <a:xfrm>
            <a:off x="2042850" y="1620950"/>
            <a:ext cx="51792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2" name="Google Shape;40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5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Controlling the construction with an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</a:t>
            </a:r>
            <a:r>
              <a:rPr lang="en-GB">
                <a:solidFill>
                  <a:srgbClr val="FFFFFF"/>
                </a:solidFill>
              </a:rPr>
              <a:t> flag 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04" name="Google Shape;404;p45"/>
          <p:cNvSpPr/>
          <p:nvPr/>
        </p:nvSpPr>
        <p:spPr>
          <a:xfrm>
            <a:off x="2281900" y="3384075"/>
            <a:ext cx="3705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/>
          <p:nvPr/>
        </p:nvSpPr>
        <p:spPr>
          <a:xfrm>
            <a:off x="2042850" y="1620950"/>
            <a:ext cx="53211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(needs_init)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initialise(key, storage, needs_init);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1" name="Google Shape;41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6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Controlling the construction with a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needs_init</a:t>
            </a:r>
            <a:r>
              <a:rPr lang="en-GB">
                <a:solidFill>
                  <a:srgbClr val="FFFFFF"/>
                </a:solidFill>
              </a:rPr>
              <a:t> flag 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13" name="Google Shape;413;p46"/>
          <p:cNvSpPr/>
          <p:nvPr/>
        </p:nvSpPr>
        <p:spPr>
          <a:xfrm>
            <a:off x="2286450" y="2671475"/>
            <a:ext cx="5006700" cy="925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6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 more thread-safety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Generated code is faster: no more locks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Just like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STL</a:t>
            </a:r>
            <a:r>
              <a:rPr lang="en-GB">
                <a:solidFill>
                  <a:srgbClr val="FFFFFF"/>
                </a:solidFill>
              </a:rPr>
              <a:t> containers, we do not claim that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semi::map</a:t>
            </a:r>
            <a:r>
              <a:rPr lang="en-GB">
                <a:solidFill>
                  <a:srgbClr val="FFFFFF"/>
                </a:solidFill>
              </a:rPr>
              <a:t> is thread-safe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46"/>
          <p:cNvSpPr/>
          <p:nvPr/>
        </p:nvSpPr>
        <p:spPr>
          <a:xfrm>
            <a:off x="2605400" y="3041975"/>
            <a:ext cx="894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7"/>
          <p:cNvSpPr txBox="1"/>
          <p:nvPr/>
        </p:nvSpPr>
        <p:spPr>
          <a:xfrm>
            <a:off x="2042850" y="1620950"/>
            <a:ext cx="53211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(__builtin_expect(needs_init,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initialise(key, storage, needs_init);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2" name="Google Shape;42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Controlling the construction with a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needs_init</a:t>
            </a:r>
            <a:r>
              <a:rPr lang="en-GB">
                <a:solidFill>
                  <a:srgbClr val="FFFFFF"/>
                </a:solidFill>
              </a:rPr>
              <a:t> flag 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24" name="Google Shape;424;p47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 more thread-safety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Generated code is faster: no more locks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Just like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STL</a:t>
            </a:r>
            <a:r>
              <a:rPr lang="en-GB">
                <a:solidFill>
                  <a:srgbClr val="FFFFFF"/>
                </a:solidFill>
              </a:rPr>
              <a:t> containers, we do not claim that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semi::map</a:t>
            </a:r>
            <a:r>
              <a:rPr lang="en-GB">
                <a:solidFill>
                  <a:srgbClr val="FFFFFF"/>
                </a:solidFill>
              </a:rPr>
              <a:t> is thread-safe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5" name="Google Shape;425;p47"/>
          <p:cNvSpPr/>
          <p:nvPr/>
        </p:nvSpPr>
        <p:spPr>
          <a:xfrm>
            <a:off x="2438000" y="3190175"/>
            <a:ext cx="31242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2605400" y="3041975"/>
            <a:ext cx="2956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元编程的优点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zero-overhead </a:t>
            </a:r>
            <a:r>
              <a:rPr lang="zh-CN" altLang="en-US" sz="2000" smtClean="0"/>
              <a:t>编译期计算</a:t>
            </a:r>
            <a:endParaRPr lang="en-US" altLang="zh-CN" sz="2000" dirty="0" smtClean="0"/>
          </a:p>
          <a:p>
            <a:r>
              <a:rPr lang="zh-CN" altLang="en-US" sz="2000" dirty="0" smtClean="0"/>
              <a:t>简洁而优雅地解决问题</a:t>
            </a:r>
            <a:endParaRPr lang="en-US" altLang="zh-CN" sz="2000" dirty="0" smtClean="0"/>
          </a:p>
          <a:p>
            <a:r>
              <a:rPr lang="zh-CN" altLang="en-US" sz="2000" dirty="0" smtClean="0"/>
              <a:t>终极抽象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3992354" y="2417862"/>
            <a:ext cx="1651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lt2"/>
                </a:solidFill>
              </a:rPr>
              <a:t>Dream code!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4" name="Google Shape;434;p48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  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                            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5" name="Google Shape;435;p48"/>
          <p:cNvSpPr/>
          <p:nvPr/>
        </p:nvSpPr>
        <p:spPr>
          <a:xfrm>
            <a:off x="2948800" y="2012500"/>
            <a:ext cx="13080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9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3" name="Google Shape;443;p49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runtime_map.try_emplace(key,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                           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std::unorederd_map&lt;Key, std::unique_ptr&lt;Value              &gt;&gt; runtime_map;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4" name="Google Shape;444;p49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runtime_map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9"/>
          <p:cNvSpPr/>
          <p:nvPr/>
        </p:nvSpPr>
        <p:spPr>
          <a:xfrm>
            <a:off x="3445425" y="3559100"/>
            <a:ext cx="30390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52" name="Google Shape;452;p5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50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runtime_map.try_emplace(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Value, ValueDeleter{needs_init});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ValueDeleter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()(Value* v) { v-&gt;~Value();                  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std::unorederd_map&lt;Key, std::unique_ptr&lt;Value, ValueDeleter&gt;&gt; runtime_map;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4" name="Google Shape;454;p50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runtime_map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Ensure that destructor is called but that storage is </a:t>
            </a:r>
            <a:r>
              <a:rPr lang="en-GB" b="1" u="sng">
                <a:solidFill>
                  <a:srgbClr val="FFFFFF"/>
                </a:solidFill>
              </a:rPr>
              <a:t>not</a:t>
            </a:r>
            <a:r>
              <a:rPr lang="en-GB">
                <a:solidFill>
                  <a:srgbClr val="FFFFFF"/>
                </a:solidFill>
              </a:rPr>
              <a:t> deallocated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5" name="Google Shape;455;p50"/>
          <p:cNvSpPr/>
          <p:nvPr/>
        </p:nvSpPr>
        <p:spPr>
          <a:xfrm>
            <a:off x="4451514" y="1972275"/>
            <a:ext cx="20382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0"/>
          <p:cNvSpPr/>
          <p:nvPr/>
        </p:nvSpPr>
        <p:spPr>
          <a:xfrm>
            <a:off x="3342925" y="2848325"/>
            <a:ext cx="1098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63" name="Google Shape;463;p5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4" name="Google Shape;464;p51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runtime_map.try_emplace(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Value, ValueDeleter{needs_init});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ValueDeleter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()(Value* v) { v-&gt;~Value();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std::unorederd_map&lt;Key, std::unique_ptr&lt;Value, ValueDeleter&gt;&gt; runtime_map;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5" name="Google Shape;465;p51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runtime_map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Ensure that destructor is called but that storage is </a:t>
            </a:r>
            <a:r>
              <a:rPr lang="en-GB" b="1" u="sng">
                <a:solidFill>
                  <a:srgbClr val="FFFFFF"/>
                </a:solidFill>
              </a:rPr>
              <a:t>not</a:t>
            </a:r>
            <a:r>
              <a:rPr lang="en-GB">
                <a:solidFill>
                  <a:srgbClr val="FFFFFF"/>
                </a:solidFill>
              </a:rPr>
              <a:t> deallocated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51"/>
          <p:cNvSpPr/>
          <p:nvPr/>
        </p:nvSpPr>
        <p:spPr>
          <a:xfrm>
            <a:off x="4451514" y="1972275"/>
            <a:ext cx="20382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1"/>
          <p:cNvSpPr/>
          <p:nvPr/>
        </p:nvSpPr>
        <p:spPr>
          <a:xfrm>
            <a:off x="4451525" y="2834125"/>
            <a:ext cx="15717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/>
          <p:nvPr/>
        </p:nvSpPr>
        <p:spPr>
          <a:xfrm>
            <a:off x="2042850" y="1489850"/>
            <a:ext cx="5179200" cy="1958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*runtime_map[key];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semi::static_map&lt;std::string, std::string&gt;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std::string key;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std::cin &gt;&gt; key;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4" name="Google Shape;474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Getting a value from a runtime key is now trivial!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76" name="Google Shape;476;p52"/>
          <p:cNvSpPr txBox="1">
            <a:spLocks noGrp="1"/>
          </p:cNvSpPr>
          <p:nvPr>
            <p:ph type="body" idx="1"/>
          </p:nvPr>
        </p:nvSpPr>
        <p:spPr>
          <a:xfrm>
            <a:off x="520950" y="3561425"/>
            <a:ext cx="81021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We also need to account for the case where a value is accessed via run-time key </a:t>
            </a:r>
            <a:r>
              <a:rPr lang="en-GB" u="sng">
                <a:solidFill>
                  <a:srgbClr val="FFFFFF"/>
                </a:solidFill>
              </a:rPr>
              <a:t>first</a:t>
            </a:r>
            <a:r>
              <a:rPr lang="en-GB">
                <a:solidFill>
                  <a:srgbClr val="FFFFFF"/>
                </a:solidFill>
              </a:rPr>
              <a:t> and </a:t>
            </a:r>
            <a:r>
              <a:rPr lang="en-GB" b="1">
                <a:solidFill>
                  <a:srgbClr val="FFFFFF"/>
                </a:solidFill>
              </a:rPr>
              <a:t>then</a:t>
            </a:r>
            <a:r>
              <a:rPr lang="en-GB">
                <a:solidFill>
                  <a:srgbClr val="FFFFFF"/>
                </a:solidFill>
              </a:rPr>
              <a:t> via a compile-time key literal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Not very interesting: see full-code for details on how this is done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7" name="Google Shape;47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83" name="Google Shape;483;p53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Additional benefit: we can now also remove values from our map at run-time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84" name="Google Shape;484;p53"/>
          <p:cNvSpPr txBox="1"/>
          <p:nvPr/>
        </p:nvSpPr>
        <p:spPr>
          <a:xfrm>
            <a:off x="900750" y="1527175"/>
            <a:ext cx="73425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void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clear()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runtime_map.clear();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erase(Lambda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runtime_map.erase(lambda());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std::unordered_map&lt;Key, std::unique_ptr&lt;Value, ValueDeleter&gt;&gt; runtime_map;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5" name="Google Shape;485;p53"/>
          <p:cNvSpPr txBox="1"/>
          <p:nvPr/>
        </p:nvSpPr>
        <p:spPr>
          <a:xfrm>
            <a:off x="390175" y="4290250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Removes both from runtime_map and compile-time map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486" name="Google Shape;486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And what about performance?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93" name="Google Shape;493;p54"/>
          <p:cNvSpPr txBox="1"/>
          <p:nvPr/>
        </p:nvSpPr>
        <p:spPr>
          <a:xfrm>
            <a:off x="4795875" y="1663250"/>
            <a:ext cx="3602100" cy="2253300"/>
          </a:xfrm>
          <a:prstGeom prst="rect">
            <a:avLst/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cmpb</a:t>
            </a:r>
            <a:r>
              <a:rPr lang="en-GB" sz="1100"/>
              <a:t> </a:t>
            </a:r>
            <a:r>
              <a:rPr lang="en-GB" sz="1100">
                <a:solidFill>
                  <a:srgbClr val="3030C0"/>
                </a:solidFill>
              </a:rPr>
              <a:t>$0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map::needs_init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jne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initialise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movl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map::storage</a:t>
            </a:r>
            <a:r>
              <a:rPr lang="en-GB" sz="1100"/>
              <a:t>, </a:t>
            </a:r>
            <a:r>
              <a:rPr lang="en-GB" sz="1100">
                <a:solidFill>
                  <a:srgbClr val="4864AA"/>
                </a:solidFill>
              </a:rPr>
              <a:t>%eax</a:t>
            </a:r>
            <a:endParaRPr sz="1100">
              <a:solidFill>
                <a:srgbClr val="4864A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ret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.initialise: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.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/>
              <a:t>Lots of code</a:t>
            </a:r>
            <a:endParaRPr sz="11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565725" y="1663250"/>
            <a:ext cx="4152000" cy="2253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getAge()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semi::static_map&lt;std::string,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"age"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5" name="Google Shape;495;p54"/>
          <p:cNvSpPr/>
          <p:nvPr/>
        </p:nvSpPr>
        <p:spPr>
          <a:xfrm>
            <a:off x="6274825" y="2792650"/>
            <a:ext cx="184500" cy="936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54"/>
          <p:cNvSpPr txBox="1"/>
          <p:nvPr/>
        </p:nvSpPr>
        <p:spPr>
          <a:xfrm>
            <a:off x="6537425" y="2916700"/>
            <a:ext cx="9507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Only executed the first time value is accessed</a:t>
            </a:r>
            <a:endParaRPr sz="1000"/>
          </a:p>
        </p:txBody>
      </p:sp>
      <p:sp>
        <p:nvSpPr>
          <p:cNvPr id="497" name="Google Shape;497;p54"/>
          <p:cNvSpPr txBox="1"/>
          <p:nvPr/>
        </p:nvSpPr>
        <p:spPr>
          <a:xfrm>
            <a:off x="4762275" y="3888000"/>
            <a:ext cx="33396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Compiler Explorer: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https://gcc.godbolt.org/z/g7Rb4Z</a:t>
            </a:r>
            <a:endParaRPr sz="1000"/>
          </a:p>
        </p:txBody>
      </p:sp>
      <p:sp>
        <p:nvSpPr>
          <p:cNvPr id="498" name="Google Shape;498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6. But everything is static?</a:t>
            </a:r>
            <a:endParaRPr/>
          </a:p>
        </p:txBody>
      </p:sp>
      <p:sp>
        <p:nvSpPr>
          <p:cNvPr id="504" name="Google Shape;50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10" name="Google Shape;510;p56"/>
          <p:cNvSpPr txBox="1"/>
          <p:nvPr/>
        </p:nvSpPr>
        <p:spPr>
          <a:xfrm>
            <a:off x="978600" y="1069975"/>
            <a:ext cx="7186800" cy="2763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static_map()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 i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get(Lambda lambda);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 i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erase(Lamnda lambda);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 i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clear();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...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1" name="Google Shape;511;p56"/>
          <p:cNvSpPr txBox="1">
            <a:spLocks noGrp="1"/>
          </p:cNvSpPr>
          <p:nvPr>
            <p:ph type="body" idx="1"/>
          </p:nvPr>
        </p:nvSpPr>
        <p:spPr>
          <a:xfrm>
            <a:off x="520950" y="3912750"/>
            <a:ext cx="81021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Storage needs to be static!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So all methods declared static as well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 per-instance storage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2" name="Google Shape;512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Caches are often used in singletons anyway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9" name="Google Shape;519;p57"/>
          <p:cNvSpPr txBox="1"/>
          <p:nvPr/>
        </p:nvSpPr>
        <p:spPr>
          <a:xfrm>
            <a:off x="1203000" y="2083556"/>
            <a:ext cx="6738000" cy="14595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JavaMethod getMethod(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std::string&amp; methodName)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 = semi::static_map&lt;std::string, JavaMethod     &gt; cache;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cache::get(methodName);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0" name="Google Shape;520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Do you really need a non-static map?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21" name="Google Shape;521;p57"/>
          <p:cNvGrpSpPr/>
          <p:nvPr/>
        </p:nvGrpSpPr>
        <p:grpSpPr>
          <a:xfrm>
            <a:off x="4069425" y="2681650"/>
            <a:ext cx="2791050" cy="819500"/>
            <a:chOff x="4069425" y="2529250"/>
            <a:chExt cx="2791050" cy="819500"/>
          </a:xfrm>
        </p:grpSpPr>
        <p:cxnSp>
          <p:nvCxnSpPr>
            <p:cNvPr id="522" name="Google Shape;522;p57"/>
            <p:cNvCxnSpPr/>
            <p:nvPr/>
          </p:nvCxnSpPr>
          <p:spPr>
            <a:xfrm>
              <a:off x="4297425" y="2737936"/>
              <a:ext cx="347700" cy="85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3" name="Google Shape;523;p57"/>
            <p:cNvSpPr txBox="1"/>
            <p:nvPr/>
          </p:nvSpPr>
          <p:spPr>
            <a:xfrm>
              <a:off x="4596975" y="2683050"/>
              <a:ext cx="2263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0000"/>
                  </a:solidFill>
                </a:rPr>
                <a:t>Collision if semi-map with same Key/Value types exists anywhere else in the code</a:t>
              </a:r>
              <a:endParaRPr sz="1100">
                <a:solidFill>
                  <a:srgbClr val="FF0000"/>
                </a:solidFill>
              </a:endParaRPr>
            </a:p>
          </p:txBody>
        </p:sp>
        <p:sp>
          <p:nvSpPr>
            <p:cNvPr id="524" name="Google Shape;524;p57"/>
            <p:cNvSpPr/>
            <p:nvPr/>
          </p:nvSpPr>
          <p:spPr>
            <a:xfrm>
              <a:off x="4069425" y="2529250"/>
              <a:ext cx="2308500" cy="175500"/>
            </a:xfrm>
            <a:prstGeom prst="rect">
              <a:avLst/>
            </a:prstGeom>
            <a:solidFill>
              <a:srgbClr val="FF0000">
                <a:alpha val="4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57"/>
          <p:cNvSpPr txBox="1">
            <a:spLocks noGrp="1"/>
          </p:cNvSpPr>
          <p:nvPr>
            <p:ph type="body" idx="1"/>
          </p:nvPr>
        </p:nvSpPr>
        <p:spPr>
          <a:xfrm>
            <a:off x="205275" y="362884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Life-time can still be managed with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lang="en-GB">
                <a:solidFill>
                  <a:srgbClr val="FFFFFF"/>
                </a:solidFill>
              </a:rPr>
              <a:t> method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6" name="Google Shape;526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GB"/>
          </a:p>
        </p:txBody>
      </p:sp>
      <p:pic>
        <p:nvPicPr>
          <p:cNvPr id="128002" name="Picture 2" descr="http://photo.16pic.com/00/37/30/16pic_3730283_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8618" y="957980"/>
            <a:ext cx="3610552" cy="36105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Caches are often used in singletons anyway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3" name="Google Shape;533;p58"/>
          <p:cNvSpPr txBox="1"/>
          <p:nvPr/>
        </p:nvSpPr>
        <p:spPr>
          <a:xfrm>
            <a:off x="390175" y="4673325"/>
            <a:ext cx="80592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But I still really need a non-static map - is this possible?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534" name="Google Shape;534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Do you really need a non-static map?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5" name="Google Shape;535;p58"/>
          <p:cNvSpPr txBox="1">
            <a:spLocks noGrp="1"/>
          </p:cNvSpPr>
          <p:nvPr>
            <p:ph type="body" idx="1"/>
          </p:nvPr>
        </p:nvSpPr>
        <p:spPr>
          <a:xfrm>
            <a:off x="205275" y="362884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Life-time can still be managed with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lang="en-GB">
                <a:solidFill>
                  <a:srgbClr val="FFFFFF"/>
                </a:solidFill>
              </a:rPr>
              <a:t> method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6" name="Google Shape;536;p58"/>
          <p:cNvSpPr txBox="1"/>
          <p:nvPr/>
        </p:nvSpPr>
        <p:spPr>
          <a:xfrm>
            <a:off x="1203000" y="2083556"/>
            <a:ext cx="6738000" cy="14595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JavaMethod getMethod(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std::string&amp; methodName)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Tag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 = semi::static_map&lt;std::string, JavaMethod, Tag&gt; cache;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cache::get(methodName);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6130519" y="2691928"/>
            <a:ext cx="290100" cy="175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8"/>
          <p:cNvSpPr/>
          <p:nvPr/>
        </p:nvSpPr>
        <p:spPr>
          <a:xfrm>
            <a:off x="1437425" y="2516425"/>
            <a:ext cx="1208700" cy="175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45" name="Google Shape;545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Normal runtime-maps: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b="1">
                <a:solidFill>
                  <a:srgbClr val="FFFFFF"/>
                </a:solidFill>
              </a:rPr>
              <a:t> pointer points to a map of keys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46" name="Google Shape;546;p59"/>
          <p:cNvSpPr txBox="1"/>
          <p:nvPr/>
        </p:nvSpPr>
        <p:spPr>
          <a:xfrm>
            <a:off x="1203000" y="1659475"/>
            <a:ext cx="6738000" cy="3120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7" name="Google Shape;547;p59"/>
          <p:cNvSpPr txBox="1"/>
          <p:nvPr/>
        </p:nvSpPr>
        <p:spPr>
          <a:xfrm>
            <a:off x="1298300" y="2044950"/>
            <a:ext cx="3731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(this = 0x7f000100)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std::map&lt;std::string, int&gt;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1298300" y="3102325"/>
            <a:ext cx="3731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Instance B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(this = 0x7f000200)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std::map&lt;std::string, int&gt;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9" name="Google Shape;549;p59"/>
          <p:cNvSpPr txBox="1"/>
          <p:nvPr/>
        </p:nvSpPr>
        <p:spPr>
          <a:xfrm>
            <a:off x="1298300" y="3891650"/>
            <a:ext cx="3731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Instance C</a:t>
            </a:r>
            <a:endParaRPr sz="1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(this = 0x7f000300)</a:t>
            </a:r>
            <a:endParaRPr sz="1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std::map&lt;std::string, int&gt;</a:t>
            </a:r>
            <a:endParaRPr sz="1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50" name="Google Shape;550;p59"/>
          <p:cNvGrpSpPr/>
          <p:nvPr/>
        </p:nvGrpSpPr>
        <p:grpSpPr>
          <a:xfrm>
            <a:off x="3309433" y="1820129"/>
            <a:ext cx="1860791" cy="992628"/>
            <a:chOff x="4143175" y="1743922"/>
            <a:chExt cx="1101712" cy="992628"/>
          </a:xfrm>
        </p:grpSpPr>
        <p:cxnSp>
          <p:nvCxnSpPr>
            <p:cNvPr id="551" name="Google Shape;551;p59"/>
            <p:cNvCxnSpPr/>
            <p:nvPr/>
          </p:nvCxnSpPr>
          <p:spPr>
            <a:xfrm>
              <a:off x="4143175" y="22418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59"/>
            <p:cNvCxnSpPr/>
            <p:nvPr/>
          </p:nvCxnSpPr>
          <p:spPr>
            <a:xfrm>
              <a:off x="4675375" y="22418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59"/>
            <p:cNvCxnSpPr/>
            <p:nvPr/>
          </p:nvCxnSpPr>
          <p:spPr>
            <a:xfrm rot="-5400000">
              <a:off x="4446775" y="24704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59"/>
            <p:cNvCxnSpPr/>
            <p:nvPr/>
          </p:nvCxnSpPr>
          <p:spPr>
            <a:xfrm rot="-5400000">
              <a:off x="4446775" y="20132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59"/>
            <p:cNvCxnSpPr/>
            <p:nvPr/>
          </p:nvCxnSpPr>
          <p:spPr>
            <a:xfrm>
              <a:off x="4712687" y="2734522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59"/>
            <p:cNvCxnSpPr/>
            <p:nvPr/>
          </p:nvCxnSpPr>
          <p:spPr>
            <a:xfrm>
              <a:off x="4705592" y="1743922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7" name="Google Shape;557;p59"/>
          <p:cNvSpPr txBox="1"/>
          <p:nvPr/>
        </p:nvSpPr>
        <p:spPr>
          <a:xfrm>
            <a:off x="5111925" y="1659475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8761D"/>
                </a:solidFill>
              </a:rPr>
              <a:t>“height”, 67</a:t>
            </a:r>
            <a:endParaRPr sz="1100">
              <a:solidFill>
                <a:srgbClr val="38761D"/>
              </a:solidFill>
            </a:endParaRPr>
          </a:p>
        </p:txBody>
      </p:sp>
      <p:sp>
        <p:nvSpPr>
          <p:cNvPr id="558" name="Google Shape;558;p59"/>
          <p:cNvSpPr txBox="1"/>
          <p:nvPr/>
        </p:nvSpPr>
        <p:spPr>
          <a:xfrm>
            <a:off x="5111925" y="2116675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8761D"/>
                </a:solidFill>
              </a:rPr>
              <a:t>“width”, 110</a:t>
            </a:r>
            <a:endParaRPr sz="1100">
              <a:solidFill>
                <a:srgbClr val="38761D"/>
              </a:solidFill>
            </a:endParaRPr>
          </a:p>
        </p:txBody>
      </p:sp>
      <p:sp>
        <p:nvSpPr>
          <p:cNvPr id="559" name="Google Shape;559;p59"/>
          <p:cNvSpPr txBox="1"/>
          <p:nvPr/>
        </p:nvSpPr>
        <p:spPr>
          <a:xfrm>
            <a:off x="5099569" y="2623808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8761D"/>
                </a:solidFill>
              </a:rPr>
              <a:t>“depth”, 80</a:t>
            </a:r>
            <a:endParaRPr sz="1100">
              <a:solidFill>
                <a:srgbClr val="38761D"/>
              </a:solidFill>
            </a:endParaRPr>
          </a:p>
        </p:txBody>
      </p:sp>
      <p:cxnSp>
        <p:nvCxnSpPr>
          <p:cNvPr id="560" name="Google Shape;560;p59"/>
          <p:cNvCxnSpPr/>
          <p:nvPr/>
        </p:nvCxnSpPr>
        <p:spPr>
          <a:xfrm rot="10800000" flipH="1">
            <a:off x="3384075" y="3461100"/>
            <a:ext cx="1250700" cy="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59"/>
          <p:cNvCxnSpPr/>
          <p:nvPr/>
        </p:nvCxnSpPr>
        <p:spPr>
          <a:xfrm rot="10800000">
            <a:off x="4636675" y="3423625"/>
            <a:ext cx="0" cy="38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59"/>
          <p:cNvCxnSpPr/>
          <p:nvPr/>
        </p:nvCxnSpPr>
        <p:spPr>
          <a:xfrm rot="10800000">
            <a:off x="4636675" y="3121450"/>
            <a:ext cx="0" cy="37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59"/>
          <p:cNvCxnSpPr/>
          <p:nvPr/>
        </p:nvCxnSpPr>
        <p:spPr>
          <a:xfrm>
            <a:off x="4636487" y="3801322"/>
            <a:ext cx="53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59"/>
          <p:cNvCxnSpPr/>
          <p:nvPr/>
        </p:nvCxnSpPr>
        <p:spPr>
          <a:xfrm>
            <a:off x="4629392" y="3115522"/>
            <a:ext cx="53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59"/>
          <p:cNvSpPr txBox="1"/>
          <p:nvPr/>
        </p:nvSpPr>
        <p:spPr>
          <a:xfrm>
            <a:off x="5111925" y="2959000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</a:rPr>
              <a:t>“age”, 43</a:t>
            </a:r>
            <a:endParaRPr sz="1100">
              <a:solidFill>
                <a:srgbClr val="4A86E8"/>
              </a:solidFill>
            </a:endParaRPr>
          </a:p>
        </p:txBody>
      </p:sp>
      <p:sp>
        <p:nvSpPr>
          <p:cNvPr id="566" name="Google Shape;566;p59"/>
          <p:cNvSpPr txBox="1"/>
          <p:nvPr/>
        </p:nvSpPr>
        <p:spPr>
          <a:xfrm>
            <a:off x="5099311" y="3595669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</a:rPr>
              <a:t>“height”, 178</a:t>
            </a:r>
            <a:endParaRPr sz="1100">
              <a:solidFill>
                <a:srgbClr val="4A86E8"/>
              </a:solidFill>
            </a:endParaRPr>
          </a:p>
        </p:txBody>
      </p:sp>
      <p:cxnSp>
        <p:nvCxnSpPr>
          <p:cNvPr id="567" name="Google Shape;567;p59"/>
          <p:cNvCxnSpPr/>
          <p:nvPr/>
        </p:nvCxnSpPr>
        <p:spPr>
          <a:xfrm>
            <a:off x="3405350" y="4214125"/>
            <a:ext cx="12345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59"/>
          <p:cNvCxnSpPr/>
          <p:nvPr/>
        </p:nvCxnSpPr>
        <p:spPr>
          <a:xfrm>
            <a:off x="4641103" y="4223050"/>
            <a:ext cx="53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9" name="Google Shape;569;p59"/>
          <p:cNvSpPr txBox="1"/>
          <p:nvPr/>
        </p:nvSpPr>
        <p:spPr>
          <a:xfrm>
            <a:off x="5111925" y="4025800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</a:rPr>
              <a:t>“depth”, 32</a:t>
            </a:r>
            <a:endParaRPr sz="1100">
              <a:solidFill>
                <a:srgbClr val="4A86E8"/>
              </a:solidFill>
            </a:endParaRPr>
          </a:p>
        </p:txBody>
      </p:sp>
      <p:sp>
        <p:nvSpPr>
          <p:cNvPr id="570" name="Google Shape;570;p59"/>
          <p:cNvSpPr txBox="1"/>
          <p:nvPr/>
        </p:nvSpPr>
        <p:spPr>
          <a:xfrm>
            <a:off x="1989850" y="4724950"/>
            <a:ext cx="10215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Instances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1" name="Google Shape;571;p59"/>
          <p:cNvSpPr txBox="1"/>
          <p:nvPr/>
        </p:nvSpPr>
        <p:spPr>
          <a:xfrm>
            <a:off x="5037850" y="4724950"/>
            <a:ext cx="1446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Key/Value pairs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72" name="Google Shape;572;p59"/>
          <p:cNvGrpSpPr/>
          <p:nvPr/>
        </p:nvGrpSpPr>
        <p:grpSpPr>
          <a:xfrm>
            <a:off x="5930975" y="1858825"/>
            <a:ext cx="1826700" cy="2312800"/>
            <a:chOff x="5930975" y="1858825"/>
            <a:chExt cx="1826700" cy="2312800"/>
          </a:xfrm>
        </p:grpSpPr>
        <p:cxnSp>
          <p:nvCxnSpPr>
            <p:cNvPr id="573" name="Google Shape;573;p59"/>
            <p:cNvCxnSpPr/>
            <p:nvPr/>
          </p:nvCxnSpPr>
          <p:spPr>
            <a:xfrm flipH="1">
              <a:off x="6108575" y="3057725"/>
              <a:ext cx="489300" cy="69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4" name="Google Shape;574;p59"/>
            <p:cNvCxnSpPr/>
            <p:nvPr/>
          </p:nvCxnSpPr>
          <p:spPr>
            <a:xfrm rot="10800000">
              <a:off x="6065975" y="1858825"/>
              <a:ext cx="531900" cy="120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5" name="Google Shape;575;p59"/>
            <p:cNvSpPr txBox="1"/>
            <p:nvPr/>
          </p:nvSpPr>
          <p:spPr>
            <a:xfrm>
              <a:off x="6597875" y="2736750"/>
              <a:ext cx="1159800" cy="8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Roboto Mono"/>
                  <a:ea typeface="Roboto Mono"/>
                  <a:cs typeface="Roboto Mono"/>
                  <a:sym typeface="Roboto Mono"/>
                </a:rPr>
                <a:t>height</a:t>
              </a:r>
              <a:r>
                <a:rPr lang="en-GB" sz="1000"/>
                <a:t> and </a:t>
              </a:r>
              <a:r>
                <a:rPr lang="en-GB" sz="1000">
                  <a:latin typeface="Roboto Mono"/>
                  <a:ea typeface="Roboto Mono"/>
                  <a:cs typeface="Roboto Mono"/>
                  <a:sym typeface="Roboto Mono"/>
                </a:rPr>
                <a:t>depth</a:t>
              </a:r>
              <a:r>
                <a:rPr lang="en-GB" sz="1000"/>
                <a:t> appear in </a:t>
              </a:r>
              <a:r>
                <a:rPr lang="en-GB" sz="1000" u="sng"/>
                <a:t>two</a:t>
              </a:r>
              <a:r>
                <a:rPr lang="en-GB" sz="1000"/>
                <a:t> different instances</a:t>
              </a:r>
              <a:endParaRPr sz="1000"/>
            </a:p>
          </p:txBody>
        </p:sp>
        <p:cxnSp>
          <p:nvCxnSpPr>
            <p:cNvPr id="576" name="Google Shape;576;p59"/>
            <p:cNvCxnSpPr/>
            <p:nvPr/>
          </p:nvCxnSpPr>
          <p:spPr>
            <a:xfrm flipH="1">
              <a:off x="6001775" y="3286325"/>
              <a:ext cx="596100" cy="88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7" name="Google Shape;577;p59"/>
            <p:cNvCxnSpPr/>
            <p:nvPr/>
          </p:nvCxnSpPr>
          <p:spPr>
            <a:xfrm rot="10800000">
              <a:off x="5930975" y="2781025"/>
              <a:ext cx="666900" cy="51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78" name="Google Shape;578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84" name="Google Shape;584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Invert the map: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85" name="Google Shape;585;p60"/>
          <p:cNvSpPr txBox="1"/>
          <p:nvPr/>
        </p:nvSpPr>
        <p:spPr>
          <a:xfrm>
            <a:off x="1203000" y="1659475"/>
            <a:ext cx="6738000" cy="3120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6" name="Google Shape;586;p60"/>
          <p:cNvSpPr txBox="1"/>
          <p:nvPr/>
        </p:nvSpPr>
        <p:spPr>
          <a:xfrm>
            <a:off x="4653875" y="24103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Instance B (this = 0x7f000200), 178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7" name="Google Shape;587;p60"/>
          <p:cNvSpPr txBox="1"/>
          <p:nvPr/>
        </p:nvSpPr>
        <p:spPr>
          <a:xfrm>
            <a:off x="1603350" y="19725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“height”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grpSp>
        <p:nvGrpSpPr>
          <p:cNvPr id="588" name="Google Shape;588;p60"/>
          <p:cNvGrpSpPr/>
          <p:nvPr/>
        </p:nvGrpSpPr>
        <p:grpSpPr>
          <a:xfrm>
            <a:off x="3215647" y="1911772"/>
            <a:ext cx="1438239" cy="694203"/>
            <a:chOff x="3215647" y="1911772"/>
            <a:chExt cx="1438239" cy="694203"/>
          </a:xfrm>
        </p:grpSpPr>
        <p:cxnSp>
          <p:nvCxnSpPr>
            <p:cNvPr id="589" name="Google Shape;589;p60"/>
            <p:cNvCxnSpPr/>
            <p:nvPr/>
          </p:nvCxnSpPr>
          <p:spPr>
            <a:xfrm>
              <a:off x="3215647" y="225730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60"/>
            <p:cNvCxnSpPr/>
            <p:nvPr/>
          </p:nvCxnSpPr>
          <p:spPr>
            <a:xfrm rot="10800000">
              <a:off x="3749875" y="2219875"/>
              <a:ext cx="0" cy="38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60"/>
            <p:cNvCxnSpPr/>
            <p:nvPr/>
          </p:nvCxnSpPr>
          <p:spPr>
            <a:xfrm rot="10800000">
              <a:off x="3749875" y="1917700"/>
              <a:ext cx="0" cy="37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60"/>
            <p:cNvCxnSpPr/>
            <p:nvPr/>
          </p:nvCxnSpPr>
          <p:spPr>
            <a:xfrm>
              <a:off x="3749687" y="25975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60"/>
            <p:cNvCxnSpPr/>
            <p:nvPr/>
          </p:nvCxnSpPr>
          <p:spPr>
            <a:xfrm>
              <a:off x="3742592" y="19117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4" name="Google Shape;594;p60"/>
          <p:cNvGrpSpPr/>
          <p:nvPr/>
        </p:nvGrpSpPr>
        <p:grpSpPr>
          <a:xfrm>
            <a:off x="3588278" y="3974750"/>
            <a:ext cx="1065600" cy="0"/>
            <a:chOff x="4107703" y="4223050"/>
            <a:chExt cx="1065600" cy="0"/>
          </a:xfrm>
        </p:grpSpPr>
        <p:cxnSp>
          <p:nvCxnSpPr>
            <p:cNvPr id="595" name="Google Shape;595;p60"/>
            <p:cNvCxnSpPr/>
            <p:nvPr/>
          </p:nvCxnSpPr>
          <p:spPr>
            <a:xfrm>
              <a:off x="41077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60"/>
            <p:cNvCxnSpPr/>
            <p:nvPr/>
          </p:nvCxnSpPr>
          <p:spPr>
            <a:xfrm>
              <a:off x="46411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7" name="Google Shape;597;p60"/>
          <p:cNvSpPr txBox="1"/>
          <p:nvPr/>
        </p:nvSpPr>
        <p:spPr>
          <a:xfrm>
            <a:off x="1603350" y="29631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“depth”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sp>
        <p:nvSpPr>
          <p:cNvPr id="598" name="Google Shape;598;p60"/>
          <p:cNvSpPr txBox="1"/>
          <p:nvPr/>
        </p:nvSpPr>
        <p:spPr>
          <a:xfrm>
            <a:off x="1603350" y="36489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“width”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sp>
        <p:nvSpPr>
          <p:cNvPr id="599" name="Google Shape;599;p60"/>
          <p:cNvSpPr txBox="1"/>
          <p:nvPr/>
        </p:nvSpPr>
        <p:spPr>
          <a:xfrm>
            <a:off x="1603350" y="41823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“age”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sp>
        <p:nvSpPr>
          <p:cNvPr id="600" name="Google Shape;600;p60"/>
          <p:cNvSpPr txBox="1"/>
          <p:nvPr/>
        </p:nvSpPr>
        <p:spPr>
          <a:xfrm>
            <a:off x="4653875" y="17245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 (this = 0x7f000100), 67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601" name="Google Shape;601;p60"/>
          <p:cNvGrpSpPr/>
          <p:nvPr/>
        </p:nvGrpSpPr>
        <p:grpSpPr>
          <a:xfrm>
            <a:off x="3215647" y="2902372"/>
            <a:ext cx="1438239" cy="694203"/>
            <a:chOff x="3215647" y="1911772"/>
            <a:chExt cx="1438239" cy="694203"/>
          </a:xfrm>
        </p:grpSpPr>
        <p:cxnSp>
          <p:nvCxnSpPr>
            <p:cNvPr id="602" name="Google Shape;602;p60"/>
            <p:cNvCxnSpPr/>
            <p:nvPr/>
          </p:nvCxnSpPr>
          <p:spPr>
            <a:xfrm>
              <a:off x="3215647" y="225730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60"/>
            <p:cNvCxnSpPr/>
            <p:nvPr/>
          </p:nvCxnSpPr>
          <p:spPr>
            <a:xfrm rot="10800000">
              <a:off x="3749875" y="2219875"/>
              <a:ext cx="0" cy="38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60"/>
            <p:cNvCxnSpPr/>
            <p:nvPr/>
          </p:nvCxnSpPr>
          <p:spPr>
            <a:xfrm rot="10800000">
              <a:off x="3749875" y="1917700"/>
              <a:ext cx="0" cy="37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60"/>
            <p:cNvCxnSpPr/>
            <p:nvPr/>
          </p:nvCxnSpPr>
          <p:spPr>
            <a:xfrm>
              <a:off x="3749687" y="25975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60"/>
            <p:cNvCxnSpPr/>
            <p:nvPr/>
          </p:nvCxnSpPr>
          <p:spPr>
            <a:xfrm>
              <a:off x="3742592" y="19117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7" name="Google Shape;607;p60"/>
          <p:cNvGrpSpPr/>
          <p:nvPr/>
        </p:nvGrpSpPr>
        <p:grpSpPr>
          <a:xfrm>
            <a:off x="3588278" y="4431950"/>
            <a:ext cx="1065600" cy="0"/>
            <a:chOff x="4107703" y="4223050"/>
            <a:chExt cx="1065600" cy="0"/>
          </a:xfrm>
        </p:grpSpPr>
        <p:cxnSp>
          <p:nvCxnSpPr>
            <p:cNvPr id="608" name="Google Shape;608;p60"/>
            <p:cNvCxnSpPr/>
            <p:nvPr/>
          </p:nvCxnSpPr>
          <p:spPr>
            <a:xfrm>
              <a:off x="41077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60"/>
            <p:cNvCxnSpPr/>
            <p:nvPr/>
          </p:nvCxnSpPr>
          <p:spPr>
            <a:xfrm>
              <a:off x="46411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0" name="Google Shape;610;p60"/>
          <p:cNvSpPr txBox="1"/>
          <p:nvPr/>
        </p:nvSpPr>
        <p:spPr>
          <a:xfrm>
            <a:off x="4653875" y="34009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Instance C (this = 0x7f000300), 32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1" name="Google Shape;611;p60"/>
          <p:cNvSpPr txBox="1"/>
          <p:nvPr/>
        </p:nvSpPr>
        <p:spPr>
          <a:xfrm>
            <a:off x="4653875" y="27151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 (this = 0x7f000100), 80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2" name="Google Shape;612;p60"/>
          <p:cNvSpPr txBox="1"/>
          <p:nvPr/>
        </p:nvSpPr>
        <p:spPr>
          <a:xfrm>
            <a:off x="4653875" y="37819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 (this = 0x7f000100), 110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3" name="Google Shape;613;p60"/>
          <p:cNvSpPr txBox="1"/>
          <p:nvPr/>
        </p:nvSpPr>
        <p:spPr>
          <a:xfrm>
            <a:off x="4653875" y="42391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Instance B (this = 0x7f000200), 43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4" name="Google Shape;614;p60"/>
          <p:cNvSpPr/>
          <p:nvPr/>
        </p:nvSpPr>
        <p:spPr>
          <a:xfrm>
            <a:off x="1660100" y="1725175"/>
            <a:ext cx="1409700" cy="2928600"/>
          </a:xfrm>
          <a:prstGeom prst="rect">
            <a:avLst/>
          </a:prstGeom>
          <a:solidFill>
            <a:srgbClr val="FFAB40">
              <a:alpha val="453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66666"/>
                </a:solidFill>
              </a:rPr>
              <a:t>Does not depend on </a:t>
            </a:r>
            <a:r>
              <a:rPr lang="en-GB" sz="800" i="1">
                <a:solidFill>
                  <a:srgbClr val="666666"/>
                </a:solidFill>
              </a:rPr>
              <a:t>this</a:t>
            </a:r>
            <a:r>
              <a:rPr lang="en-GB" sz="800">
                <a:solidFill>
                  <a:srgbClr val="666666"/>
                </a:solidFill>
              </a:rPr>
              <a:t>!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615" name="Google Shape;615;p60"/>
          <p:cNvSpPr txBox="1"/>
          <p:nvPr/>
        </p:nvSpPr>
        <p:spPr>
          <a:xfrm>
            <a:off x="1989850" y="4724950"/>
            <a:ext cx="10215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Instances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6" name="Google Shape;616;p60"/>
          <p:cNvSpPr txBox="1"/>
          <p:nvPr/>
        </p:nvSpPr>
        <p:spPr>
          <a:xfrm>
            <a:off x="5037850" y="4724950"/>
            <a:ext cx="1446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Key/Value pairs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7" name="Google Shape;61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23" name="Google Shape;623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24" name="Google Shape;624;p61"/>
          <p:cNvSpPr txBox="1"/>
          <p:nvPr/>
        </p:nvSpPr>
        <p:spPr>
          <a:xfrm>
            <a:off x="1429800" y="1725175"/>
            <a:ext cx="6284400" cy="4398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semi::static_map&lt;Key, Value&gt;;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5" name="Google Shape;625;p61"/>
          <p:cNvSpPr/>
          <p:nvPr/>
        </p:nvSpPr>
        <p:spPr>
          <a:xfrm>
            <a:off x="4355999" y="1859925"/>
            <a:ext cx="453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32" name="Google Shape;632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3" name="Google Shape;633;p62"/>
          <p:cNvSpPr txBox="1"/>
          <p:nvPr/>
        </p:nvSpPr>
        <p:spPr>
          <a:xfrm>
            <a:off x="1429800" y="1725175"/>
            <a:ext cx="6284400" cy="4398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semi::static_map&lt;Key, std::map&lt;void*, Value&gt;&gt;;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4" name="Google Shape;634;p62"/>
          <p:cNvSpPr/>
          <p:nvPr/>
        </p:nvSpPr>
        <p:spPr>
          <a:xfrm>
            <a:off x="4356002" y="1859925"/>
            <a:ext cx="18516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41" name="Google Shape;641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42" name="Google Shape;642;p63"/>
          <p:cNvSpPr txBox="1"/>
          <p:nvPr/>
        </p:nvSpPr>
        <p:spPr>
          <a:xfrm>
            <a:off x="425675" y="1663800"/>
            <a:ext cx="8286300" cy="324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instance_map::get(lambda)[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 = semi::static_map&lt;Key, flat_map&lt;void*, Value&gt;&gt;;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namespace semi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semi::map&lt;std::string, std::string&gt; m;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m.get(ID(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3" name="Google Shape;643;p63"/>
          <p:cNvSpPr/>
          <p:nvPr/>
        </p:nvSpPr>
        <p:spPr>
          <a:xfrm>
            <a:off x="673950" y="2943225"/>
            <a:ext cx="21780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4" name="Google Shape;644;p63"/>
          <p:cNvCxnSpPr>
            <a:stCxn id="645" idx="1"/>
            <a:endCxn id="643" idx="3"/>
          </p:cNvCxnSpPr>
          <p:nvPr/>
        </p:nvCxnSpPr>
        <p:spPr>
          <a:xfrm flipH="1">
            <a:off x="2852000" y="2750800"/>
            <a:ext cx="427500" cy="29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5" name="Google Shape;645;p63"/>
          <p:cNvSpPr txBox="1"/>
          <p:nvPr/>
        </p:nvSpPr>
        <p:spPr>
          <a:xfrm>
            <a:off x="3279500" y="2601850"/>
            <a:ext cx="735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Not static</a:t>
            </a:r>
            <a:endParaRPr sz="1000"/>
          </a:p>
        </p:txBody>
      </p:sp>
      <p:sp>
        <p:nvSpPr>
          <p:cNvPr id="646" name="Google Shape;646;p63"/>
          <p:cNvSpPr/>
          <p:nvPr/>
        </p:nvSpPr>
        <p:spPr>
          <a:xfrm>
            <a:off x="968225" y="2258475"/>
            <a:ext cx="3654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53" name="Google Shape;653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Invert the map: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54" name="Google Shape;654;p64"/>
          <p:cNvSpPr txBox="1"/>
          <p:nvPr/>
        </p:nvSpPr>
        <p:spPr>
          <a:xfrm>
            <a:off x="425675" y="1663800"/>
            <a:ext cx="8286300" cy="324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instance_map::get(lambda)[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 = semi::static_map&lt;Key, std::map&lt;void*, Value&gt;&gt;;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namespace semi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semi::map&lt;std::string, std::string&gt; m;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m.get(ID(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5" name="Google Shape;655;p64"/>
          <p:cNvSpPr/>
          <p:nvPr/>
        </p:nvSpPr>
        <p:spPr>
          <a:xfrm>
            <a:off x="2433425" y="3794550"/>
            <a:ext cx="37815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64"/>
          <p:cNvSpPr/>
          <p:nvPr/>
        </p:nvSpPr>
        <p:spPr>
          <a:xfrm>
            <a:off x="1415225" y="3280075"/>
            <a:ext cx="10182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7" name="Google Shape;657;p64"/>
          <p:cNvCxnSpPr/>
          <p:nvPr/>
        </p:nvCxnSpPr>
        <p:spPr>
          <a:xfrm flipH="1">
            <a:off x="2490375" y="2795225"/>
            <a:ext cx="1901100" cy="48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8" name="Google Shape;658;p64"/>
          <p:cNvCxnSpPr/>
          <p:nvPr/>
        </p:nvCxnSpPr>
        <p:spPr>
          <a:xfrm>
            <a:off x="4497900" y="2816500"/>
            <a:ext cx="439800" cy="8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9" name="Google Shape;659;p64"/>
          <p:cNvSpPr txBox="1"/>
          <p:nvPr/>
        </p:nvSpPr>
        <p:spPr>
          <a:xfrm>
            <a:off x="3973850" y="2497325"/>
            <a:ext cx="1347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Uses </a:t>
            </a:r>
            <a:r>
              <a:rPr lang="en-GB" sz="1000">
                <a:latin typeface="Roboto Mono"/>
                <a:ea typeface="Roboto Mono"/>
                <a:cs typeface="Roboto Mono"/>
                <a:sym typeface="Roboto Mono"/>
              </a:rPr>
              <a:t>static_map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0" name="Google Shape;660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66" name="Google Shape;66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Invert the map: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67" name="Google Shape;667;p65"/>
          <p:cNvSpPr txBox="1"/>
          <p:nvPr/>
        </p:nvSpPr>
        <p:spPr>
          <a:xfrm>
            <a:off x="425675" y="1663800"/>
            <a:ext cx="8286300" cy="324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instance_map::get(lambda)[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 = semi::static_map&lt;Key, std::map&lt;void*, Value&gt;&gt;;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namespace semi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semi::map&lt;std::string, std::string&gt; m;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m.get(ID(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8" name="Google Shape;668;p65"/>
          <p:cNvSpPr/>
          <p:nvPr/>
        </p:nvSpPr>
        <p:spPr>
          <a:xfrm>
            <a:off x="4306350" y="3780375"/>
            <a:ext cx="18234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65"/>
          <p:cNvSpPr/>
          <p:nvPr/>
        </p:nvSpPr>
        <p:spPr>
          <a:xfrm>
            <a:off x="3501000" y="3280075"/>
            <a:ext cx="5427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0" name="Google Shape;670;p65"/>
          <p:cNvCxnSpPr>
            <a:endCxn id="669" idx="0"/>
          </p:cNvCxnSpPr>
          <p:nvPr/>
        </p:nvCxnSpPr>
        <p:spPr>
          <a:xfrm flipH="1">
            <a:off x="3772350" y="2880475"/>
            <a:ext cx="257400" cy="39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" name="Google Shape;671;p65"/>
          <p:cNvSpPr txBox="1"/>
          <p:nvPr/>
        </p:nvSpPr>
        <p:spPr>
          <a:xfrm>
            <a:off x="3279500" y="2608925"/>
            <a:ext cx="20502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Use this parameter as the key</a:t>
            </a:r>
            <a:endParaRPr sz="1000"/>
          </a:p>
        </p:txBody>
      </p:sp>
      <p:sp>
        <p:nvSpPr>
          <p:cNvPr id="672" name="Google Shape;672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87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78" name="Google Shape;678;p66"/>
          <p:cNvSpPr txBox="1">
            <a:spLocks noGrp="1"/>
          </p:cNvSpPr>
          <p:nvPr>
            <p:ph type="body" idx="1"/>
          </p:nvPr>
        </p:nvSpPr>
        <p:spPr>
          <a:xfrm>
            <a:off x="311700" y="1301725"/>
            <a:ext cx="8520600" cy="22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But wait, doesn’t that defeat the object?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Calculating the hash of a memory address is often computationally more efficient compared to hashing other key types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9" name="Google Shape;679;p66"/>
          <p:cNvSpPr txBox="1"/>
          <p:nvPr/>
        </p:nvSpPr>
        <p:spPr>
          <a:xfrm>
            <a:off x="1291775" y="3488300"/>
            <a:ext cx="6284400" cy="7968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semi::static_map&lt;Key, std::map&lt;void*, Value&gt;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0" name="Google Shape;680;p66"/>
          <p:cNvSpPr/>
          <p:nvPr/>
        </p:nvSpPr>
        <p:spPr>
          <a:xfrm>
            <a:off x="4207025" y="3562025"/>
            <a:ext cx="1803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66"/>
          <p:cNvSpPr txBox="1"/>
          <p:nvPr/>
        </p:nvSpPr>
        <p:spPr>
          <a:xfrm>
            <a:off x="4172475" y="3888651"/>
            <a:ext cx="1716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Often only has 1-3 entries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82" name="Google Shape;682;p66"/>
          <p:cNvCxnSpPr/>
          <p:nvPr/>
        </p:nvCxnSpPr>
        <p:spPr>
          <a:xfrm flipH="1">
            <a:off x="5179100" y="3809725"/>
            <a:ext cx="212700" cy="1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3" name="Google Shape;683;p66"/>
          <p:cNvSpPr txBox="1">
            <a:spLocks noGrp="1"/>
          </p:cNvSpPr>
          <p:nvPr>
            <p:ph type="body" idx="1"/>
          </p:nvPr>
        </p:nvSpPr>
        <p:spPr>
          <a:xfrm>
            <a:off x="311700" y="1301725"/>
            <a:ext cx="8520600" cy="22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But wait, doesn’t that defeat the object?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Calculating the hash of a memory address is often computationally more efficient compared to hashing other key types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You normally have a large number of keys compared to the number of instances (especially true for caches)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4" name="Google Shape;684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88</a:t>
            </a:fld>
            <a:endParaRPr/>
          </a:p>
        </p:txBody>
      </p:sp>
      <p:sp>
        <p:nvSpPr>
          <p:cNvPr id="685" name="Google Shape;685;p66"/>
          <p:cNvSpPr txBox="1"/>
          <p:nvPr/>
        </p:nvSpPr>
        <p:spPr>
          <a:xfrm>
            <a:off x="49650" y="4895486"/>
            <a:ext cx="7002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</a:rPr>
              <a:t>even better performance is achieved by using a flat map container type here which is used in the final benchmarked code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00" y="1450975"/>
            <a:ext cx="5646200" cy="338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8900" y="1450975"/>
            <a:ext cx="5646200" cy="338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8900" y="1450975"/>
            <a:ext cx="5646200" cy="3387726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94" name="Google Shape;694;p67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Benchmarks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695" name="Google Shape;695;p67"/>
          <p:cNvSpPr txBox="1"/>
          <p:nvPr/>
        </p:nvSpPr>
        <p:spPr>
          <a:xfrm>
            <a:off x="1748900" y="4812000"/>
            <a:ext cx="44481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</a:rPr>
              <a:t>Using: </a:t>
            </a:r>
            <a:r>
              <a:rPr lang="en-GB" sz="1100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clang++ -Ofast -march=native</a:t>
            </a:r>
            <a:endParaRPr sz="1100"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6" name="Google Shape;69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89</a:t>
            </a:fld>
            <a:endParaRPr/>
          </a:p>
        </p:txBody>
      </p:sp>
      <p:pic>
        <p:nvPicPr>
          <p:cNvPr id="697" name="Google Shape;697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8900" y="1450975"/>
            <a:ext cx="5646200" cy="338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8900" y="1450975"/>
            <a:ext cx="5646200" cy="338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8900" y="1450975"/>
            <a:ext cx="5646200" cy="338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In C++03</a:t>
            </a:r>
          </a:p>
          <a:p>
            <a:pPr lvl="1"/>
            <a:r>
              <a:rPr lang="zh-CN" altLang="en-US" sz="1600" dirty="0" smtClean="0"/>
              <a:t>元函数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SFINAE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模版递归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递归继承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Tag Dispatch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705" name="Google Shape;705;p6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Benchmarks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706" name="Google Shape;706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90</a:t>
            </a:fld>
            <a:endParaRPr/>
          </a:p>
        </p:txBody>
      </p:sp>
      <p:pic>
        <p:nvPicPr>
          <p:cNvPr id="707" name="Google Shape;7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00" y="1450975"/>
            <a:ext cx="5646210" cy="338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311700" y="1729950"/>
            <a:ext cx="8520600" cy="17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Code: </a:t>
            </a:r>
            <a:r>
              <a:rPr lang="en-GB" sz="2400" u="sng">
                <a:solidFill>
                  <a:schemeClr val="hlink"/>
                </a:solidFill>
                <a:hlinkClick r:id="rId3"/>
              </a:rPr>
              <a:t>https://github.com/hogliux/semimap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Video: </a:t>
            </a:r>
            <a:r>
              <a:rPr lang="en-GB" sz="2400" u="sng">
                <a:solidFill>
                  <a:schemeClr val="hlink"/>
                </a:solidFill>
                <a:hlinkClick r:id="rId4"/>
              </a:rPr>
              <a:t>https://www.youtube.com/watch?v=qNAbGpV1ZkU</a:t>
            </a:r>
            <a:endParaRPr sz="2400"/>
          </a:p>
        </p:txBody>
      </p:sp>
      <p:sp>
        <p:nvSpPr>
          <p:cNvPr id="713" name="Google Shape;713;p69"/>
          <p:cNvSpPr txBox="1">
            <a:spLocks noGrp="1"/>
          </p:cNvSpPr>
          <p:nvPr>
            <p:ph type="subTitle" idx="4294967295"/>
          </p:nvPr>
        </p:nvSpPr>
        <p:spPr>
          <a:xfrm>
            <a:off x="311700" y="4370200"/>
            <a:ext cx="85206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@hogliux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5"/>
              </a:rPr>
              <a:t>fabian.renn@gmail.com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91</a:t>
            </a:fld>
            <a:endParaRPr/>
          </a:p>
        </p:txBody>
      </p:sp>
      <p:pic>
        <p:nvPicPr>
          <p:cNvPr id="715" name="Google Shape;71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3475" y="389750"/>
            <a:ext cx="1938525" cy="19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721" name="Google Shape;721;p7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Only 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pointer the first time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get_internal</a:t>
            </a:r>
            <a:r>
              <a:rPr lang="en-GB">
                <a:solidFill>
                  <a:srgbClr val="FFFFFF"/>
                </a:solidFill>
              </a:rPr>
              <a:t> is called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70"/>
          <p:cNvSpPr txBox="1"/>
          <p:nvPr/>
        </p:nvSpPr>
        <p:spPr>
          <a:xfrm>
            <a:off x="2078300" y="2723700"/>
            <a:ext cx="5058300" cy="1667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ValueWrapper value(key);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value.v;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3" name="Google Shape;723;p70"/>
          <p:cNvSpPr/>
          <p:nvPr/>
        </p:nvSpPr>
        <p:spPr>
          <a:xfrm>
            <a:off x="2342100" y="3401700"/>
            <a:ext cx="26382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70"/>
          <p:cNvSpPr txBox="1"/>
          <p:nvPr/>
        </p:nvSpPr>
        <p:spPr>
          <a:xfrm>
            <a:off x="2078300" y="1504500"/>
            <a:ext cx="5058300" cy="1160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ValueWrapper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ValueWrapper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 { runtime_map[key] = &amp;v; }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Value v;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5" name="Google Shape;725;p70"/>
          <p:cNvSpPr/>
          <p:nvPr/>
        </p:nvSpPr>
        <p:spPr>
          <a:xfrm>
            <a:off x="4980300" y="1908175"/>
            <a:ext cx="19581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70"/>
          <p:cNvSpPr txBox="1"/>
          <p:nvPr/>
        </p:nvSpPr>
        <p:spPr>
          <a:xfrm>
            <a:off x="3747725" y="2104738"/>
            <a:ext cx="23199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Faster:</a:t>
            </a:r>
            <a:r>
              <a:rPr lang="en-GB" sz="1200"/>
              <a:t> Only executed the first time get_internal is called!</a:t>
            </a:r>
            <a:endParaRPr sz="1200"/>
          </a:p>
        </p:txBody>
      </p:sp>
      <p:cxnSp>
        <p:nvCxnSpPr>
          <p:cNvPr id="727" name="Google Shape;727;p70"/>
          <p:cNvCxnSpPr/>
          <p:nvPr/>
        </p:nvCxnSpPr>
        <p:spPr>
          <a:xfrm rot="10800000" flipH="1">
            <a:off x="5902600" y="2180950"/>
            <a:ext cx="219900" cy="2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8" name="Google Shape;728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92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1"/>
          <p:cNvSpPr txBox="1"/>
          <p:nvPr/>
        </p:nvSpPr>
        <p:spPr>
          <a:xfrm>
            <a:off x="815875" y="1489850"/>
            <a:ext cx="7484700" cy="1958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it = runtime_map.find(key);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(it != runtime_map.end())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it-&gt;second;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runtime_map.emplace_hint(it, key, {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Value, ValueDeleter{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nullptr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}})-&gt;second;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4" name="Google Shape;734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735" name="Google Shape;735;p7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Getting a value from a runtime key is now trivial!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736" name="Google Shape;736;p71"/>
          <p:cNvSpPr txBox="1">
            <a:spLocks noGrp="1"/>
          </p:cNvSpPr>
          <p:nvPr>
            <p:ph type="body" idx="1"/>
          </p:nvPr>
        </p:nvSpPr>
        <p:spPr>
          <a:xfrm>
            <a:off x="520950" y="3561425"/>
            <a:ext cx="81021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Allocate value on heap if not already in runtime_map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We don’t have an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init_flat</a:t>
            </a:r>
            <a:r>
              <a:rPr lang="en-GB">
                <a:solidFill>
                  <a:srgbClr val="FFFFFF"/>
                </a:solidFill>
              </a:rPr>
              <a:t> so pass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nullptr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7" name="Google Shape;737;p71"/>
          <p:cNvSpPr/>
          <p:nvPr/>
        </p:nvSpPr>
        <p:spPr>
          <a:xfrm>
            <a:off x="1046325" y="2230100"/>
            <a:ext cx="2777700" cy="533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8" name="Google Shape;738;p71"/>
          <p:cNvCxnSpPr/>
          <p:nvPr/>
        </p:nvCxnSpPr>
        <p:spPr>
          <a:xfrm rot="10800000" flipH="1">
            <a:off x="3824025" y="2305550"/>
            <a:ext cx="560400" cy="19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9" name="Google Shape;739;p71"/>
          <p:cNvSpPr txBox="1"/>
          <p:nvPr/>
        </p:nvSpPr>
        <p:spPr>
          <a:xfrm>
            <a:off x="4322386" y="2123428"/>
            <a:ext cx="1454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Same as before!</a:t>
            </a:r>
            <a:endParaRPr sz="1100"/>
          </a:p>
        </p:txBody>
      </p:sp>
      <p:sp>
        <p:nvSpPr>
          <p:cNvPr id="740" name="Google Shape;740;p71"/>
          <p:cNvSpPr/>
          <p:nvPr/>
        </p:nvSpPr>
        <p:spPr>
          <a:xfrm>
            <a:off x="1638600" y="2895750"/>
            <a:ext cx="5732700" cy="1914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71"/>
          <p:cNvSpPr/>
          <p:nvPr/>
        </p:nvSpPr>
        <p:spPr>
          <a:xfrm>
            <a:off x="4572000" y="2895750"/>
            <a:ext cx="805500" cy="1914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Managing key/value life-time</a:t>
            </a:r>
            <a:endParaRPr/>
          </a:p>
        </p:txBody>
      </p:sp>
      <p:sp>
        <p:nvSpPr>
          <p:cNvPr id="748" name="Google Shape;748;p7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9" name="Google Shape;749;p72"/>
          <p:cNvSpPr txBox="1"/>
          <p:nvPr/>
        </p:nvSpPr>
        <p:spPr>
          <a:xfrm>
            <a:off x="777025" y="1450975"/>
            <a:ext cx="7608600" cy="3600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it = runtime_map.find(key);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(it == runtime_map.end())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runtime_map.try_emplace(key,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Value, ValueDeleter{&amp;needs_init});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it-&gt;second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= std::unique_ptr&lt;Value, ValueDeleter&gt;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 (std::move(it-&gt;second)),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                         ValueDeleter{&amp;needs_init});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ValueDeleter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()(Value* v)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(needs_init != nullptr) { v-&gt;~Value(); *needs_init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 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nullptr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0" name="Google Shape;750;p72"/>
          <p:cNvSpPr/>
          <p:nvPr/>
        </p:nvSpPr>
        <p:spPr>
          <a:xfrm>
            <a:off x="1120975" y="2733800"/>
            <a:ext cx="6920700" cy="572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72"/>
          <p:cNvSpPr/>
          <p:nvPr/>
        </p:nvSpPr>
        <p:spPr>
          <a:xfrm>
            <a:off x="1174050" y="4120650"/>
            <a:ext cx="5189700" cy="348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758" name="Google Shape;758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What’s the performance?</a:t>
            </a:r>
            <a:endParaRPr baseline="30000"/>
          </a:p>
        </p:txBody>
      </p:sp>
      <p:sp>
        <p:nvSpPr>
          <p:cNvPr id="759" name="Google Shape;759;p73"/>
          <p:cNvSpPr txBox="1"/>
          <p:nvPr/>
        </p:nvSpPr>
        <p:spPr>
          <a:xfrm>
            <a:off x="565725" y="1663250"/>
            <a:ext cx="4152000" cy="2253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std::string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getName()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semi::static_map&lt;std::string,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"name"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0" name="Google Shape;760;p73"/>
          <p:cNvSpPr txBox="1"/>
          <p:nvPr/>
        </p:nvSpPr>
        <p:spPr>
          <a:xfrm>
            <a:off x="4781675" y="1663250"/>
            <a:ext cx="3616500" cy="2253300"/>
          </a:xfrm>
          <a:prstGeom prst="rect">
            <a:avLst/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movzx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eax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BYTE</a:t>
            </a:r>
            <a:r>
              <a:rPr lang="en-GB" sz="1100"/>
              <a:t> </a:t>
            </a:r>
            <a:r>
              <a:rPr lang="en-GB" sz="1100">
                <a:solidFill>
                  <a:srgbClr val="808080"/>
                </a:solidFill>
              </a:rPr>
              <a:t>PTR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guard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variable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test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al</a:t>
            </a:r>
            <a:r>
              <a:rPr lang="en-GB" sz="1100"/>
              <a:t>, </a:t>
            </a:r>
            <a:r>
              <a:rPr lang="en-GB" sz="1100">
                <a:solidFill>
                  <a:srgbClr val="4864AA"/>
                </a:solidFill>
              </a:rPr>
              <a:t>al</a:t>
            </a:r>
            <a:endParaRPr sz="1100">
              <a:solidFill>
                <a:srgbClr val="4864A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je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.L15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eax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OFFSET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FLAT</a:t>
            </a:r>
            <a:r>
              <a:rPr lang="en-GB" sz="1100"/>
              <a:t>:</a:t>
            </a:r>
            <a:r>
              <a:rPr lang="en-GB" sz="1100">
                <a:solidFill>
                  <a:srgbClr val="008080"/>
                </a:solidFill>
              </a:rPr>
              <a:t>dummy_tIvalue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ret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.L15: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sub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rsp</a:t>
            </a:r>
            <a:r>
              <a:rPr lang="en-GB" sz="1100"/>
              <a:t>, </a:t>
            </a:r>
            <a:r>
              <a:rPr lang="en-GB" sz="1100">
                <a:solidFill>
                  <a:srgbClr val="09885A"/>
                </a:solidFill>
              </a:rPr>
              <a:t>8</a:t>
            </a:r>
            <a:endParaRPr sz="1100">
              <a:solidFill>
                <a:srgbClr val="098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edi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OFFSET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FLAT</a:t>
            </a:r>
            <a:r>
              <a:rPr lang="en-GB" sz="1100"/>
              <a:t>:</a:t>
            </a:r>
            <a:r>
              <a:rPr lang="en-GB" sz="1100">
                <a:solidFill>
                  <a:srgbClr val="008080"/>
                </a:solidFill>
              </a:rPr>
              <a:t>guard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variable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call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__cxa_guard_acquire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</a:endParaRPr>
          </a:p>
        </p:txBody>
      </p:sp>
      <p:sp>
        <p:nvSpPr>
          <p:cNvPr id="761" name="Google Shape;761;p73"/>
          <p:cNvSpPr txBox="1"/>
          <p:nvPr/>
        </p:nvSpPr>
        <p:spPr>
          <a:xfrm>
            <a:off x="4762275" y="3888000"/>
            <a:ext cx="33396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Compiler Explorer: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https://gcc.godbolt.org/z/Kl8Ynk</a:t>
            </a:r>
            <a:endParaRPr sz="1000"/>
          </a:p>
        </p:txBody>
      </p:sp>
      <p:sp>
        <p:nvSpPr>
          <p:cNvPr id="762" name="Google Shape;762;p73"/>
          <p:cNvSpPr/>
          <p:nvPr/>
        </p:nvSpPr>
        <p:spPr>
          <a:xfrm>
            <a:off x="7239675" y="2586925"/>
            <a:ext cx="184500" cy="936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73"/>
          <p:cNvSpPr txBox="1"/>
          <p:nvPr/>
        </p:nvSpPr>
        <p:spPr>
          <a:xfrm>
            <a:off x="7502275" y="2710975"/>
            <a:ext cx="9507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Only executed the first time value is accessed</a:t>
            </a:r>
            <a:endParaRPr sz="1000"/>
          </a:p>
        </p:txBody>
      </p:sp>
      <p:sp>
        <p:nvSpPr>
          <p:cNvPr id="764" name="Google Shape;764;p73"/>
          <p:cNvSpPr txBox="1">
            <a:spLocks noGrp="1"/>
          </p:cNvSpPr>
          <p:nvPr>
            <p:ph type="body" idx="1"/>
          </p:nvPr>
        </p:nvSpPr>
        <p:spPr>
          <a:xfrm>
            <a:off x="950075" y="4239825"/>
            <a:ext cx="73221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b="1">
                <a:solidFill>
                  <a:srgbClr val="FFFFFF"/>
                </a:solidFill>
              </a:rPr>
              <a:t>Like any static local variable with non-default constructor, the compiler will generate lock guards</a:t>
            </a:r>
            <a:endParaRPr/>
          </a:p>
        </p:txBody>
      </p:sp>
      <p:sp>
        <p:nvSpPr>
          <p:cNvPr id="765" name="Google Shape;765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3761</TotalTime>
  <Words>5657</Words>
  <PresentationFormat>全屏显示(16:9)</PresentationFormat>
  <Paragraphs>1214</Paragraphs>
  <Slides>95</Slides>
  <Notes>65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103" baseType="lpstr">
      <vt:lpstr>Arial</vt:lpstr>
      <vt:lpstr>宋体</vt:lpstr>
      <vt:lpstr>Roboto Mono</vt:lpstr>
      <vt:lpstr>隶书</vt:lpstr>
      <vt:lpstr>Roboto</vt:lpstr>
      <vt:lpstr>Comic Sans MS</vt:lpstr>
      <vt:lpstr>Courier New</vt:lpstr>
      <vt:lpstr>Simple Dark</vt:lpstr>
      <vt:lpstr>Modern C++元编程应用  </vt:lpstr>
      <vt:lpstr>模版元</vt:lpstr>
      <vt:lpstr>幻灯片 3</vt:lpstr>
      <vt:lpstr>幻灯片 4</vt:lpstr>
      <vt:lpstr>幻灯片 5</vt:lpstr>
      <vt:lpstr>元编程的缺点</vt:lpstr>
      <vt:lpstr>元编程的优点</vt:lpstr>
      <vt:lpstr>幻灯片 8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幻灯片 25</vt:lpstr>
      <vt:lpstr>幻灯片 26</vt:lpstr>
      <vt:lpstr>幻灯片 27</vt:lpstr>
      <vt:lpstr>幻灯片 28</vt:lpstr>
      <vt:lpstr>静态检查</vt:lpstr>
      <vt:lpstr>静态检查</vt:lpstr>
      <vt:lpstr>幻灯片 31</vt:lpstr>
      <vt:lpstr>探测</vt:lpstr>
      <vt:lpstr>探测</vt:lpstr>
      <vt:lpstr>探测</vt:lpstr>
      <vt:lpstr>探测</vt:lpstr>
      <vt:lpstr>幻灯片 36</vt:lpstr>
      <vt:lpstr>Introduction</vt:lpstr>
      <vt:lpstr>Introduction</vt:lpstr>
      <vt:lpstr>Introduction</vt:lpstr>
      <vt:lpstr>Introduction</vt:lpstr>
      <vt:lpstr>Introduction</vt:lpstr>
      <vt:lpstr>幻灯片 42</vt:lpstr>
      <vt:lpstr>2. The basic principle</vt:lpstr>
      <vt:lpstr>The basic principle</vt:lpstr>
      <vt:lpstr>The basic principle</vt:lpstr>
      <vt:lpstr>3. Supporting more key types in 2018</vt:lpstr>
      <vt:lpstr>Supporting more key types in 2018</vt:lpstr>
      <vt:lpstr>Supporting more key types in 2018</vt:lpstr>
      <vt:lpstr>Supporting more key types in 2018</vt:lpstr>
      <vt:lpstr>Supporting more key types in 2018</vt:lpstr>
      <vt:lpstr>Supporting more key types in 2018</vt:lpstr>
      <vt:lpstr>4. Putting it all together</vt:lpstr>
      <vt:lpstr>Putting it all together 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5. Optional run-time lookup</vt:lpstr>
      <vt:lpstr>Optional run-time lookup</vt:lpstr>
      <vt:lpstr>Optional run-time lookup</vt:lpstr>
      <vt:lpstr>Optional run-time lookup </vt:lpstr>
      <vt:lpstr>Optional run-time lookup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</vt:lpstr>
      <vt:lpstr>Optional run-time lookup</vt:lpstr>
      <vt:lpstr>Optional run-time lookup</vt:lpstr>
      <vt:lpstr>Optional run-time lookup</vt:lpstr>
      <vt:lpstr>Optional run-time lookup</vt:lpstr>
      <vt:lpstr>6. 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Thank you!  Code: https://github.com/hogliux/semimap Video: https://www.youtube.com/watch?v=qNAbGpV1ZkU</vt:lpstr>
      <vt:lpstr>Optional run-time lookup</vt:lpstr>
      <vt:lpstr>Optional run-time lookup</vt:lpstr>
      <vt:lpstr>Managing key/value life-time</vt:lpstr>
      <vt:lpstr>Putting it all together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Semi Compile/Run-time Map with (Nearly) Zero Overhead Lookup</dc:title>
  <dc:creator>Administrator</dc:creator>
  <cp:lastModifiedBy>Administrator</cp:lastModifiedBy>
  <cp:revision>204</cp:revision>
  <dcterms:modified xsi:type="dcterms:W3CDTF">2018-12-16T16:02:09Z</dcterms:modified>
</cp:coreProperties>
</file>